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20" r:id="rId1"/>
  </p:sldMasterIdLst>
  <p:notesMasterIdLst>
    <p:notesMasterId r:id="rId17"/>
  </p:notesMasterIdLst>
  <p:handoutMasterIdLst>
    <p:handoutMasterId r:id="rId18"/>
  </p:handoutMasterIdLst>
  <p:sldIdLst>
    <p:sldId id="256" r:id="rId2"/>
    <p:sldId id="2251" r:id="rId3"/>
    <p:sldId id="566" r:id="rId4"/>
    <p:sldId id="660" r:id="rId5"/>
    <p:sldId id="519" r:id="rId6"/>
    <p:sldId id="554" r:id="rId7"/>
    <p:sldId id="555" r:id="rId8"/>
    <p:sldId id="520" r:id="rId9"/>
    <p:sldId id="556" r:id="rId10"/>
    <p:sldId id="557" r:id="rId11"/>
    <p:sldId id="558" r:id="rId12"/>
    <p:sldId id="559" r:id="rId13"/>
    <p:sldId id="560" r:id="rId14"/>
    <p:sldId id="561" r:id="rId15"/>
    <p:sldId id="562" r:id="rId16"/>
  </p:sldIdLst>
  <p:sldSz cx="12192000" cy="6858000"/>
  <p:notesSz cx="9928225" cy="6797675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00" userDrawn="1">
          <p15:clr>
            <a:srgbClr val="A4A3A4"/>
          </p15:clr>
        </p15:guide>
        <p15:guide id="2" orient="horz" pos="2592" userDrawn="1">
          <p15:clr>
            <a:srgbClr val="A4A3A4"/>
          </p15:clr>
        </p15:guide>
        <p15:guide id="3" orient="horz" pos="1824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1856" userDrawn="1">
          <p15:clr>
            <a:srgbClr val="A4A3A4"/>
          </p15:clr>
        </p15:guide>
        <p15:guide id="6" pos="5312" userDrawn="1">
          <p15:clr>
            <a:srgbClr val="A4A3A4"/>
          </p15:clr>
        </p15:guide>
        <p15:guide id="7" pos="37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>
          <p15:clr>
            <a:srgbClr val="A4A3A4"/>
          </p15:clr>
        </p15:guide>
        <p15:guide id="2" pos="312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0000"/>
    <a:srgbClr val="F4FAAB"/>
    <a:srgbClr val="0000CC"/>
    <a:srgbClr val="0F4191"/>
    <a:srgbClr val="DAFDA7"/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03" autoAdjust="0"/>
    <p:restoredTop sz="96002" autoAdjust="0"/>
  </p:normalViewPr>
  <p:slideViewPr>
    <p:cSldViewPr>
      <p:cViewPr varScale="1">
        <p:scale>
          <a:sx n="72" d="100"/>
          <a:sy n="72" d="100"/>
        </p:scale>
        <p:origin x="72" y="4068"/>
      </p:cViewPr>
      <p:guideLst>
        <p:guide orient="horz" pos="3600"/>
        <p:guide orient="horz" pos="2592"/>
        <p:guide orient="horz" pos="1824"/>
        <p:guide pos="3840"/>
        <p:guide pos="1856"/>
        <p:guide pos="5312"/>
        <p:guide pos="371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50" d="100"/>
          <a:sy n="150" d="100"/>
        </p:scale>
        <p:origin x="-468" y="840"/>
      </p:cViewPr>
      <p:guideLst>
        <p:guide orient="horz" pos="2141"/>
        <p:guide pos="312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2" cy="339884"/>
          </a:xfrm>
          <a:prstGeom prst="rect">
            <a:avLst/>
          </a:prstGeom>
        </p:spPr>
        <p:txBody>
          <a:bodyPr vert="horz" lIns="91692" tIns="45846" rIns="91692" bIns="4584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3697" y="1"/>
            <a:ext cx="4302232" cy="339884"/>
          </a:xfrm>
          <a:prstGeom prst="rect">
            <a:avLst/>
          </a:prstGeom>
        </p:spPr>
        <p:txBody>
          <a:bodyPr vert="horz" lIns="91692" tIns="45846" rIns="91692" bIns="45846" rtlCol="0"/>
          <a:lstStyle>
            <a:lvl1pPr algn="r">
              <a:defRPr sz="1200"/>
            </a:lvl1pPr>
          </a:lstStyle>
          <a:p>
            <a:fld id="{20566D1B-0D1C-42D9-9914-2174036F284F}" type="datetimeFigureOut">
              <a:rPr lang="ko-KR" altLang="en-US" smtClean="0"/>
              <a:pPr/>
              <a:t>2025-10-01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613"/>
            <a:ext cx="4302232" cy="339884"/>
          </a:xfrm>
          <a:prstGeom prst="rect">
            <a:avLst/>
          </a:prstGeom>
        </p:spPr>
        <p:txBody>
          <a:bodyPr vert="horz" lIns="91692" tIns="45846" rIns="91692" bIns="4584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3697" y="6456613"/>
            <a:ext cx="4302232" cy="339884"/>
          </a:xfrm>
          <a:prstGeom prst="rect">
            <a:avLst/>
          </a:prstGeom>
        </p:spPr>
        <p:txBody>
          <a:bodyPr vert="horz" lIns="91692" tIns="45846" rIns="91692" bIns="45846" rtlCol="0" anchor="b"/>
          <a:lstStyle>
            <a:lvl1pPr algn="r">
              <a:defRPr sz="1200"/>
            </a:lvl1pPr>
          </a:lstStyle>
          <a:p>
            <a:fld id="{76A72F3A-EA42-4A96-9A55-9403BE5157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2751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2" cy="339884"/>
          </a:xfrm>
          <a:prstGeom prst="rect">
            <a:avLst/>
          </a:prstGeom>
        </p:spPr>
        <p:txBody>
          <a:bodyPr vert="horz" lIns="91692" tIns="45846" rIns="91692" bIns="45846" rtlCol="0"/>
          <a:lstStyle>
            <a:lvl1pPr algn="l" latinLnBrk="1">
              <a:defRPr lang="ko-KR" sz="1200"/>
            </a:lvl1pPr>
          </a:lstStyle>
          <a:p>
            <a:endParaRPr lang="ko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3697" y="1"/>
            <a:ext cx="4302232" cy="339884"/>
          </a:xfrm>
          <a:prstGeom prst="rect">
            <a:avLst/>
          </a:prstGeom>
        </p:spPr>
        <p:txBody>
          <a:bodyPr vert="horz" lIns="91692" tIns="45846" rIns="91692" bIns="45846" rtlCol="0"/>
          <a:lstStyle>
            <a:lvl1pPr algn="r" latinLnBrk="1">
              <a:defRPr lang="ko-KR" sz="1200"/>
            </a:lvl1pPr>
          </a:lstStyle>
          <a:p>
            <a:fld id="{2447E72A-D913-4DC2-9E0A-E520CE8FCC86}" type="datetimeFigureOut">
              <a:rPr lang="ko-KR" altLang="en-US"/>
              <a:pPr/>
              <a:t>2025-10-01</a:t>
            </a:fld>
            <a:endParaRPr lang="ko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00338" y="511175"/>
            <a:ext cx="4527550" cy="25479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692" tIns="45846" rIns="91692" bIns="45846" rtlCol="0" anchor="ctr"/>
          <a:lstStyle/>
          <a:p>
            <a:endParaRPr lang="ko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823" y="3228897"/>
            <a:ext cx="7942580" cy="3058953"/>
          </a:xfrm>
          <a:prstGeom prst="rect">
            <a:avLst/>
          </a:prstGeom>
        </p:spPr>
        <p:txBody>
          <a:bodyPr vert="horz" lIns="91692" tIns="45846" rIns="91692" bIns="45846" rtlCol="0">
            <a:normAutofit/>
          </a:bodyPr>
          <a:lstStyle/>
          <a:p>
            <a:pPr lvl="0"/>
            <a:r>
              <a:rPr lang="ko-KR"/>
              <a:t>마스터 텍스트 스타일을 편집합니다</a:t>
            </a:r>
          </a:p>
          <a:p>
            <a:pPr lvl="1"/>
            <a:r>
              <a:rPr lang="ko-KR"/>
              <a:t>둘째 수준</a:t>
            </a:r>
          </a:p>
          <a:p>
            <a:pPr lvl="2"/>
            <a:r>
              <a:rPr lang="ko-KR"/>
              <a:t>셋째 수준</a:t>
            </a:r>
          </a:p>
          <a:p>
            <a:pPr lvl="3"/>
            <a:r>
              <a:rPr lang="ko-KR"/>
              <a:t>넷째 수준</a:t>
            </a:r>
          </a:p>
          <a:p>
            <a:pPr lvl="4"/>
            <a:r>
              <a:rPr lang="ko-KR"/>
              <a:t>다섯째 수준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613"/>
            <a:ext cx="4302232" cy="339884"/>
          </a:xfrm>
          <a:prstGeom prst="rect">
            <a:avLst/>
          </a:prstGeom>
        </p:spPr>
        <p:txBody>
          <a:bodyPr vert="horz" lIns="91692" tIns="45846" rIns="91692" bIns="45846" rtlCol="0" anchor="b"/>
          <a:lstStyle>
            <a:lvl1pPr algn="l" latinLnBrk="1">
              <a:defRPr lang="ko-KR" sz="1200"/>
            </a:lvl1pPr>
          </a:lstStyle>
          <a:p>
            <a:endParaRPr 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3697" y="6456613"/>
            <a:ext cx="4302232" cy="339884"/>
          </a:xfrm>
          <a:prstGeom prst="rect">
            <a:avLst/>
          </a:prstGeom>
        </p:spPr>
        <p:txBody>
          <a:bodyPr vert="horz" lIns="91692" tIns="45846" rIns="91692" bIns="45846" rtlCol="0" anchor="b"/>
          <a:lstStyle>
            <a:lvl1pPr algn="r" latinLnBrk="1">
              <a:defRPr lang="ko-KR" sz="1200"/>
            </a:lvl1pPr>
          </a:lstStyle>
          <a:p>
            <a:fld id="{A5D78FC6-CE17-4259-A63C-DDFC12E048FC}" type="slidenum">
              <a:rPr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40568607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00338" y="511175"/>
            <a:ext cx="4527550" cy="2547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altLang="ko-KR" smtClean="0"/>
              <a:pPr/>
              <a:t>1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992159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A23E5-FBE1-44C0-E5DE-4F7B49C28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EFB9D8F-02A3-5563-2F27-30CB23E73B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402C75-9FA3-1305-0BD2-3919B8D2DE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>
              <a:solidFill>
                <a:srgbClr val="0432FF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D2D31A-7DA8-2836-FEA4-08F71FFCF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R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30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67ACDE-B742-4913-B6FB-09FF0B5E945C}" type="slidenum">
              <a:rPr lang="en-US" altLang="ko-KR" smtClean="0"/>
              <a:pPr/>
              <a:t>4</a:t>
            </a:fld>
            <a:endParaRPr lang="en-US" altLang="ko-KR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1450" y="427038"/>
            <a:ext cx="4538663" cy="2554287"/>
          </a:xfrm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676" y="3246479"/>
            <a:ext cx="8025611" cy="3324502"/>
          </a:xfrm>
          <a:noFill/>
          <a:ln/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532644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The mental health care patient management system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uk-UA" smtClean="0"/>
              <a:pPr/>
              <a:t>7</a:t>
            </a:fld>
            <a:endParaRPr lang="uk-UA" altLang="ko-KR"/>
          </a:p>
        </p:txBody>
      </p:sp>
    </p:spTree>
    <p:extLst>
      <p:ext uri="{BB962C8B-B14F-4D97-AF65-F5344CB8AC3E}">
        <p14:creationId xmlns:p14="http://schemas.microsoft.com/office/powerpoint/2010/main" val="695946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uk-UA" smtClean="0"/>
              <a:pPr/>
              <a:t>8</a:t>
            </a:fld>
            <a:endParaRPr lang="uk-UA" altLang="ko-KR"/>
          </a:p>
        </p:txBody>
      </p:sp>
    </p:spTree>
    <p:extLst>
      <p:ext uri="{BB962C8B-B14F-4D97-AF65-F5344CB8AC3E}">
        <p14:creationId xmlns:p14="http://schemas.microsoft.com/office/powerpoint/2010/main" val="433006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ore-KR" smtClean="0"/>
              <a:pPr/>
              <a:t>10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3120257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uk-UA" smtClean="0"/>
              <a:pPr/>
              <a:t>12</a:t>
            </a:fld>
            <a:endParaRPr lang="uk-UA" altLang="ko-KR"/>
          </a:p>
        </p:txBody>
      </p:sp>
    </p:spTree>
    <p:extLst>
      <p:ext uri="{BB962C8B-B14F-4D97-AF65-F5344CB8AC3E}">
        <p14:creationId xmlns:p14="http://schemas.microsoft.com/office/powerpoint/2010/main" val="1717274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ore-KR" smtClean="0"/>
              <a:pPr/>
              <a:t>13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663074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uk-UA" smtClean="0"/>
              <a:pPr/>
              <a:t>14</a:t>
            </a:fld>
            <a:endParaRPr lang="uk-UA" altLang="ko-KR"/>
          </a:p>
        </p:txBody>
      </p:sp>
    </p:spTree>
    <p:extLst>
      <p:ext uri="{BB962C8B-B14F-4D97-AF65-F5344CB8AC3E}">
        <p14:creationId xmlns:p14="http://schemas.microsoft.com/office/powerpoint/2010/main" val="596003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18000">
              <a:schemeClr val="bg1"/>
            </a:gs>
            <a:gs pos="80000">
              <a:srgbClr val="50B0E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 algn="ctr">
              <a:defRPr sz="40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/>
              <a:t>Click to edit Master subtitle style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44659" y="693737"/>
            <a:ext cx="1219200" cy="9144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kumimoji="1" lang="ja-JP" altLang="en-US" sz="1200" b="1" dirty="0"/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AF2A19E8-2598-D944-B408-E678960DC0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000" y="304800"/>
            <a:ext cx="1838960" cy="61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Drag picture to placeholder or click icon to add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281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4098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414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800"/>
          </a:p>
        </p:txBody>
      </p:sp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800"/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800" dirty="0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</p:spPr>
        <p:txBody>
          <a:bodyPr>
            <a:noAutofit/>
          </a:bodyPr>
          <a:lstStyle>
            <a:lvl1pPr algn="ctr" latinLnBrk="1">
              <a:defRPr lang="ko-KR" sz="20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altLang="ko-KR"/>
              <a:t>Spring 2025</a:t>
            </a:r>
            <a:endParaRPr lang="en-US" altLang="en-US" dirty="0"/>
          </a:p>
        </p:txBody>
      </p:sp>
      <p:pic>
        <p:nvPicPr>
          <p:cNvPr id="1026" name="Picture 2" descr="C:\Users\sangho\AppData\Local\Temp\_AZTMP0_\DragTemp\엠블럼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9600" y="6037658"/>
            <a:ext cx="1117600" cy="721608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3095807" y="6212541"/>
            <a:ext cx="5826275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20040" marR="0" lvl="0" indent="-32004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D8047"/>
              </a:buClr>
              <a:buSzPct val="60000"/>
              <a:buFont typeface="Wingdings"/>
              <a:buNone/>
              <a:tabLst/>
              <a:defRPr/>
            </a:pPr>
            <a:r>
              <a:rPr lang="en-US" altLang="en-US" sz="1900" kern="1200" noProof="0" dirty="0">
                <a:solidFill>
                  <a:schemeClr val="tx1"/>
                </a:solidFill>
                <a:latin typeface="Tahoma" pitchFamily="34" charset="0"/>
                <a:ea typeface="맑은 고딕" pitchFamily="50" charset="-127"/>
                <a:cs typeface="Tahoma" pitchFamily="34" charset="0"/>
              </a:rPr>
              <a:t>Korea Advanced Institute of Science and Technology</a:t>
            </a:r>
            <a:endParaRPr lang="ko-KR" altLang="en-US" sz="1900" kern="1200" dirty="0">
              <a:solidFill>
                <a:schemeClr val="tx1"/>
              </a:solidFill>
              <a:latin typeface="Tahoma" pitchFamily="34" charset="0"/>
              <a:ea typeface="맑은 고딕" pitchFamily="50" charset="-127"/>
              <a:cs typeface="Tahoma" pitchFamily="34" charset="0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711200" y="2057400"/>
            <a:ext cx="5181600" cy="4191000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6299200" y="2057400"/>
            <a:ext cx="5181600" cy="4191000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711200" y="12954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 latinLnBrk="1">
              <a:buFontTx/>
              <a:buNone/>
              <a:defRPr lang="ko-KR"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6299200" y="12954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 latinLnBrk="1">
              <a:buFontTx/>
              <a:buNone/>
              <a:defRPr lang="ko-KR"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812800" y="-76200"/>
            <a:ext cx="10871200" cy="990600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내용(캡션 포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1">
              <a:defRPr lang="ko-KR">
                <a:solidFill>
                  <a:srgbClr val="FFFFFF"/>
                </a:solidFill>
              </a:defRPr>
            </a:lvl1pPr>
          </a:lstStyle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711200" y="15240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latinLnBrk="1">
              <a:spcAft>
                <a:spcPts val="1000"/>
              </a:spcAft>
              <a:buNone/>
              <a:defRPr lang="ko-KR" sz="1800"/>
            </a:lvl1pPr>
            <a:lvl2pPr>
              <a:buNone/>
              <a:defRPr lang="ko-KR" sz="1200"/>
            </a:lvl2pPr>
            <a:lvl3pPr>
              <a:buNone/>
              <a:defRPr lang="ko-KR" sz="1000"/>
            </a:lvl3pPr>
            <a:lvl4pPr>
              <a:buNone/>
              <a:defRPr lang="ko-KR" sz="900"/>
            </a:lvl4pPr>
            <a:lvl5pPr>
              <a:buNone/>
              <a:defRPr lang="ko-KR" sz="900"/>
            </a:lvl5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3048000" y="1524000"/>
            <a:ext cx="8534400" cy="4419600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/>
          </a:p>
        </p:txBody>
      </p:sp>
      <p:sp>
        <p:nvSpPr>
          <p:cNvPr id="10" name="Rectangle 2"/>
          <p:cNvSpPr>
            <a:spLocks noGrp="1"/>
          </p:cNvSpPr>
          <p:nvPr>
            <p:ph type="ftr" sz="quarter" idx="3"/>
          </p:nvPr>
        </p:nvSpPr>
        <p:spPr>
          <a:xfrm>
            <a:off x="1306290" y="6479803"/>
            <a:ext cx="8244111" cy="365125"/>
          </a:xfrm>
          <a:prstGeom prst="rect">
            <a:avLst/>
          </a:prstGeom>
        </p:spPr>
        <p:txBody>
          <a:bodyPr vert="horz" anchor="ctr"/>
          <a:lstStyle>
            <a:lvl1pPr algn="r" latinLnBrk="1">
              <a:defRPr lang="ko-KR" sz="1200" b="1">
                <a:solidFill>
                  <a:schemeClr val="tx2"/>
                </a:solidFill>
              </a:defRPr>
            </a:lvl1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12800" y="-76200"/>
            <a:ext cx="10871200" cy="990600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CS30500        Copyright (c) In-Young Ko, KAIST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1115F-B8DE-4446-A1B8-38B08C858F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5965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Main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4801"/>
            <a:ext cx="11277600" cy="678611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rPr lang="en-US" dirty="0"/>
              <a:t>Slide Title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57200" y="1276710"/>
            <a:ext cx="11277600" cy="6124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0" y="2070496"/>
            <a:ext cx="11277600" cy="6491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3356A590-66B5-4770-8441-82DC031F56E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57200" y="2900944"/>
            <a:ext cx="11277600" cy="673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3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30BD29E5-BD7B-4CD0-9B09-8F8B24F89F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57200" y="3755354"/>
            <a:ext cx="11277600" cy="698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4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E908CA92-5DB2-4DC0-937B-1B178AA9178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57200" y="4635164"/>
            <a:ext cx="11277600" cy="698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5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8B728CCD-2639-461B-9841-57505AC1346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7200" y="5514976"/>
            <a:ext cx="11277600" cy="7334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6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92752" y="6324600"/>
            <a:ext cx="3206496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82802" y="6684964"/>
            <a:ext cx="9296399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438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14400"/>
            <a:ext cx="11055019" cy="5410200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20688"/>
            <a:ext cx="12192000" cy="72008"/>
          </a:xfrm>
          <a:prstGeom prst="rect">
            <a:avLst/>
          </a:prstGeom>
          <a:gradFill flip="none" rotWithShape="1">
            <a:gsLst>
              <a:gs pos="0">
                <a:srgbClr val="5FBEEB"/>
              </a:gs>
              <a:gs pos="87000">
                <a:srgbClr val="FFFFFF"/>
              </a:gs>
            </a:gsLst>
            <a:lin ang="10800000" scaled="1"/>
            <a:tileRect/>
          </a:gradFill>
          <a:ln w="6350"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20F90BFD-81E8-494C-9CA2-979747C597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1594" y="6428613"/>
            <a:ext cx="1593088" cy="42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88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9718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9540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2819400"/>
            <a:ext cx="12192000" cy="152400"/>
          </a:xfrm>
          <a:prstGeom prst="rect">
            <a:avLst/>
          </a:prstGeom>
          <a:gradFill flip="none" rotWithShape="1">
            <a:gsLst>
              <a:gs pos="0">
                <a:srgbClr val="5FBEEB"/>
              </a:gs>
              <a:gs pos="87000">
                <a:srgbClr val="FFFFFF"/>
              </a:gs>
            </a:gsLst>
            <a:lin ang="10800000" scaled="1"/>
            <a:tileRect/>
          </a:gradFill>
          <a:ln w="6350"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3201" y="6424208"/>
            <a:ext cx="1690624" cy="45567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2819400"/>
            <a:ext cx="12192000" cy="152400"/>
          </a:xfrm>
          <a:prstGeom prst="rect">
            <a:avLst/>
          </a:prstGeom>
          <a:gradFill flip="none" rotWithShape="1">
            <a:gsLst>
              <a:gs pos="0">
                <a:srgbClr val="5FBEEB"/>
              </a:gs>
              <a:gs pos="87000">
                <a:srgbClr val="FFFFFF"/>
              </a:gs>
            </a:gsLst>
            <a:lin ang="10800000" scaled="1"/>
            <a:tileRect/>
          </a:gradFill>
          <a:ln w="6350"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0904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52737"/>
            <a:ext cx="5384800" cy="507342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52737"/>
            <a:ext cx="5384800" cy="507342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92696"/>
            <a:ext cx="12192000" cy="72008"/>
          </a:xfrm>
          <a:prstGeom prst="rect">
            <a:avLst/>
          </a:prstGeom>
          <a:gradFill flip="none" rotWithShape="1">
            <a:gsLst>
              <a:gs pos="0">
                <a:srgbClr val="5FBEEB"/>
              </a:gs>
              <a:gs pos="87000">
                <a:srgbClr val="FFFFFF"/>
              </a:gs>
            </a:gsLst>
            <a:lin ang="10800000" scaled="1"/>
            <a:tileRect/>
          </a:gradFill>
          <a:ln w="6350"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1198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8244" y="980728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628801"/>
            <a:ext cx="5386917" cy="4497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012" y="980728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628801"/>
            <a:ext cx="5389033" cy="4497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692696"/>
            <a:ext cx="12192000" cy="72008"/>
          </a:xfrm>
          <a:prstGeom prst="rect">
            <a:avLst/>
          </a:prstGeom>
          <a:gradFill flip="none" rotWithShape="1">
            <a:gsLst>
              <a:gs pos="0">
                <a:srgbClr val="5FBEEB"/>
              </a:gs>
              <a:gs pos="87000">
                <a:srgbClr val="FFFFFF"/>
              </a:gs>
            </a:gsLst>
            <a:lin ang="10800000" scaled="1"/>
            <a:tileRect/>
          </a:gradFill>
          <a:ln w="6350"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6711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800" y="152400"/>
            <a:ext cx="2235200" cy="45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51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rgbClr val="004191"/>
                </a:solidFill>
              </a:defRPr>
            </a:lvl1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algn="r">
              <a:defRPr lang="en-US" altLang="ko-KR" b="1" smtClean="0">
                <a:solidFill>
                  <a:srgbClr val="004191"/>
                </a:solidFill>
              </a:defRPr>
            </a:lvl1pPr>
          </a:lstStyle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  <p:sp>
        <p:nvSpPr>
          <p:cNvPr id="20" name="Rectangle 19"/>
          <p:cNvSpPr/>
          <p:nvPr/>
        </p:nvSpPr>
        <p:spPr>
          <a:xfrm>
            <a:off x="0" y="692696"/>
            <a:ext cx="12192000" cy="72008"/>
          </a:xfrm>
          <a:prstGeom prst="rect">
            <a:avLst/>
          </a:prstGeom>
          <a:gradFill flip="none" rotWithShape="1">
            <a:gsLst>
              <a:gs pos="0">
                <a:srgbClr val="5FBEEB"/>
              </a:gs>
              <a:gs pos="87000">
                <a:srgbClr val="FFFFFF"/>
              </a:gs>
            </a:gsLst>
            <a:lin ang="10800000" scaled="1"/>
            <a:tileRect/>
          </a:gradFill>
          <a:ln w="6350"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064" y="2106051"/>
            <a:ext cx="4030960" cy="308249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1952606"/>
            <a:ext cx="4230943" cy="338938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55386" y="188640"/>
            <a:ext cx="11481229" cy="45990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2400" b="1" dirty="0">
                <a:solidFill>
                  <a:srgbClr val="004191"/>
                </a:solidFill>
              </a:rPr>
              <a:t>Formatting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300789" y="836713"/>
            <a:ext cx="11590425" cy="231601"/>
            <a:chOff x="209550" y="692696"/>
            <a:chExt cx="8692819" cy="288032"/>
          </a:xfrm>
          <a:noFill/>
        </p:grpSpPr>
        <p:sp>
          <p:nvSpPr>
            <p:cNvPr id="28" name="Rounded Rectangle 27"/>
            <p:cNvSpPr/>
            <p:nvPr userDrawn="1"/>
          </p:nvSpPr>
          <p:spPr>
            <a:xfrm>
              <a:off x="209550" y="692696"/>
              <a:ext cx="1562472" cy="288032"/>
            </a:xfrm>
            <a:prstGeom prst="roundRect">
              <a:avLst/>
            </a:prstGeom>
            <a:solidFill>
              <a:srgbClr val="5FBEEB"/>
            </a:solidFill>
            <a:ln w="6350"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</a:rPr>
                <a:t>Introduction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Rounded Rectangle 28"/>
            <p:cNvSpPr/>
            <p:nvPr userDrawn="1"/>
          </p:nvSpPr>
          <p:spPr>
            <a:xfrm>
              <a:off x="1992137" y="692696"/>
              <a:ext cx="1562472" cy="288032"/>
            </a:xfrm>
            <a:prstGeom prst="roundRect">
              <a:avLst/>
            </a:prstGeom>
            <a:solidFill>
              <a:srgbClr val="DFF2FB"/>
            </a:solidFill>
            <a:ln w="6350"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rgbClr val="5FBEEB"/>
                  </a:solidFill>
                </a:rPr>
                <a:t>Introduction</a:t>
              </a:r>
              <a:endParaRPr lang="ko-KR" altLang="en-US" sz="1000" dirty="0">
                <a:solidFill>
                  <a:srgbClr val="5FBEEB"/>
                </a:solidFill>
              </a:endParaRPr>
            </a:p>
          </p:txBody>
        </p:sp>
        <p:sp>
          <p:nvSpPr>
            <p:cNvPr id="30" name="Rounded Rectangle 29"/>
            <p:cNvSpPr/>
            <p:nvPr userDrawn="1"/>
          </p:nvSpPr>
          <p:spPr>
            <a:xfrm>
              <a:off x="3774724" y="692696"/>
              <a:ext cx="1562472" cy="288032"/>
            </a:xfrm>
            <a:prstGeom prst="roundRect">
              <a:avLst/>
            </a:prstGeom>
            <a:solidFill>
              <a:srgbClr val="DFF2FB"/>
            </a:solidFill>
            <a:ln w="6350"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altLang="ko-KR" sz="1000" dirty="0">
                  <a:solidFill>
                    <a:srgbClr val="5FBEEB"/>
                  </a:solidFill>
                </a:rPr>
                <a:t>Introduction</a:t>
              </a:r>
              <a:endParaRPr lang="ko-KR" altLang="en-US" sz="1000" dirty="0">
                <a:solidFill>
                  <a:srgbClr val="5FBEEB"/>
                </a:solidFill>
              </a:endParaRPr>
            </a:p>
          </p:txBody>
        </p:sp>
        <p:sp>
          <p:nvSpPr>
            <p:cNvPr id="31" name="Rounded Rectangle 30"/>
            <p:cNvSpPr/>
            <p:nvPr userDrawn="1"/>
          </p:nvSpPr>
          <p:spPr>
            <a:xfrm>
              <a:off x="5557311" y="692696"/>
              <a:ext cx="1562472" cy="288032"/>
            </a:xfrm>
            <a:prstGeom prst="roundRect">
              <a:avLst/>
            </a:prstGeom>
            <a:solidFill>
              <a:srgbClr val="DFF2FB"/>
            </a:solidFill>
            <a:ln w="6350"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altLang="ko-KR" sz="1000" dirty="0">
                  <a:solidFill>
                    <a:srgbClr val="5FBEEB"/>
                  </a:solidFill>
                </a:rPr>
                <a:t>Introduction</a:t>
              </a:r>
              <a:endParaRPr lang="ko-KR" altLang="en-US" sz="1000" dirty="0">
                <a:solidFill>
                  <a:srgbClr val="5FBEEB"/>
                </a:solidFill>
              </a:endParaRPr>
            </a:p>
          </p:txBody>
        </p:sp>
        <p:sp>
          <p:nvSpPr>
            <p:cNvPr id="32" name="Rounded Rectangle 31"/>
            <p:cNvSpPr/>
            <p:nvPr userDrawn="1"/>
          </p:nvSpPr>
          <p:spPr>
            <a:xfrm>
              <a:off x="7339897" y="692696"/>
              <a:ext cx="1562472" cy="288032"/>
            </a:xfrm>
            <a:prstGeom prst="roundRect">
              <a:avLst/>
            </a:prstGeom>
            <a:solidFill>
              <a:srgbClr val="DFF2FB"/>
            </a:solidFill>
            <a:ln w="6350"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altLang="ko-KR" sz="1000" dirty="0">
                  <a:solidFill>
                    <a:srgbClr val="5FBEEB"/>
                  </a:solidFill>
                </a:rPr>
                <a:t>Introduction</a:t>
              </a:r>
              <a:endParaRPr lang="ko-KR" altLang="en-US" sz="1000" dirty="0">
                <a:solidFill>
                  <a:srgbClr val="5FBEE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184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rgbClr val="004191"/>
                </a:solidFill>
              </a:defRPr>
            </a:lvl1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algn="r">
              <a:defRPr lang="en-US" altLang="ko-KR" b="1" smtClean="0">
                <a:solidFill>
                  <a:srgbClr val="004191"/>
                </a:solidFill>
              </a:defRPr>
            </a:lvl1pPr>
          </a:lstStyle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692696"/>
            <a:ext cx="12192000" cy="72008"/>
          </a:xfrm>
          <a:prstGeom prst="rect">
            <a:avLst/>
          </a:prstGeom>
          <a:gradFill flip="none" rotWithShape="1">
            <a:gsLst>
              <a:gs pos="0">
                <a:srgbClr val="5FBEEB"/>
              </a:gs>
              <a:gs pos="87000">
                <a:srgbClr val="FFFFFF"/>
              </a:gs>
            </a:gsLst>
            <a:lin ang="10800000" scaled="1"/>
            <a:tileRect/>
          </a:gradFill>
          <a:ln w="6350"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3039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768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7382" y="116632"/>
            <a:ext cx="11137237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24744"/>
            <a:ext cx="11055019" cy="5199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50401" y="6491080"/>
            <a:ext cx="14215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ko-KR" altLang="en-US" sz="1200" b="0" kern="1200" dirty="0">
                <a:solidFill>
                  <a:srgbClr val="00419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altLang="ko-KR"/>
              <a:t>Spring 2025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3659" y="6492876"/>
            <a:ext cx="6221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ko-KR" altLang="en-US" sz="1200" b="0" kern="1200" dirty="0">
                <a:solidFill>
                  <a:srgbClr val="0F419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76000" y="6492876"/>
            <a:ext cx="7904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ko-KR" altLang="en-US" sz="1200" b="0" kern="1200" smtClean="0">
                <a:solidFill>
                  <a:srgbClr val="00419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72AC53DF-4216-466D-99A7-94400E6C2A25}" type="slidenum">
              <a:rPr lang="uk-UA" altLang="ko-KR" smtClean="0">
                <a:solidFill>
                  <a:schemeClr val="tx2"/>
                </a:solidFill>
              </a:rPr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801082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hf hdr="0"/>
  <p:txStyles>
    <p:titleStyle>
      <a:lvl1pPr algn="l" defTabSz="914400" rtl="0" eaLnBrk="1" latinLnBrk="1" hangingPunct="1">
        <a:spcBef>
          <a:spcPct val="0"/>
        </a:spcBef>
        <a:buNone/>
        <a:defRPr kumimoji="1" sz="3200" b="1" kern="1200">
          <a:solidFill>
            <a:srgbClr val="0F4191"/>
          </a:solidFill>
          <a:latin typeface="Arial" charset="0"/>
          <a:ea typeface="Arial" charset="0"/>
          <a:cs typeface="Arial" charset="0"/>
        </a:defRPr>
      </a:lvl1pPr>
    </p:titleStyle>
    <p:bodyStyle>
      <a:lvl1pPr marL="342900" indent="-342900" algn="l" defTabSz="914400" rtl="0" eaLnBrk="1" latinLnBrk="0" hangingPunct="1">
        <a:spcBef>
          <a:spcPts val="1272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18" Type="http://schemas.openxmlformats.org/officeDocument/2006/relationships/image" Target="../media/image24.png"/><Relationship Id="rId3" Type="http://schemas.openxmlformats.org/officeDocument/2006/relationships/image" Target="../media/image9.svg"/><Relationship Id="rId21" Type="http://schemas.openxmlformats.org/officeDocument/2006/relationships/image" Target="../media/image27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19" Type="http://schemas.openxmlformats.org/officeDocument/2006/relationships/image" Target="../media/image25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0.png"/><Relationship Id="rId22" Type="http://schemas.openxmlformats.org/officeDocument/2006/relationships/image" Target="../media/image2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46C2F65-AFBE-A443-992B-545A1D1D9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71600"/>
            <a:ext cx="10591800" cy="1752600"/>
          </a:xfrm>
        </p:spPr>
        <p:txBody>
          <a:bodyPr/>
          <a:lstStyle/>
          <a:p>
            <a:pPr algn="l"/>
            <a:r>
              <a:rPr lang="en-US" altLang="ko-KR" sz="3200" dirty="0"/>
              <a:t>CS30500:</a:t>
            </a:r>
            <a:br>
              <a:rPr lang="en-US" altLang="ko-KR" sz="3200" dirty="0"/>
            </a:br>
            <a:r>
              <a:rPr lang="en-US" altLang="ko-KR" sz="4600" dirty="0">
                <a:effectLst>
                  <a:reflection blurRad="6350" stA="55000" endA="300" endPos="45500" dir="5400000" sy="-100000" algn="bl" rotWithShape="0"/>
                </a:effectLst>
              </a:rPr>
              <a:t>Introduction to Software Engineering</a:t>
            </a:r>
            <a:endParaRPr lang="ja-JP" altLang="en-US" sz="4600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6AC6335-4885-604B-B17F-FE1125CA42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0800" y="4800600"/>
            <a:ext cx="7010400" cy="1295400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Prof. In-Young Ko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School of Computing</a:t>
            </a:r>
          </a:p>
        </p:txBody>
      </p:sp>
      <p:sp>
        <p:nvSpPr>
          <p:cNvPr id="12" name="날짜 개체 틀 6">
            <a:extLst>
              <a:ext uri="{FF2B5EF4-FFF2-40B4-BE49-F238E27FC236}">
                <a16:creationId xmlns:a16="http://schemas.microsoft.com/office/drawing/2014/main" id="{EA994E28-A9E8-A94E-B41D-7947F159D665}"/>
              </a:ext>
            </a:extLst>
          </p:cNvPr>
          <p:cNvSpPr txBox="1">
            <a:spLocks/>
          </p:cNvSpPr>
          <p:nvPr/>
        </p:nvSpPr>
        <p:spPr>
          <a:xfrm>
            <a:off x="9069936" y="268937"/>
            <a:ext cx="23622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latinLnBrk="0">
              <a:defRPr lang="ko-KR" altLang="en-US" sz="1200" b="0" kern="1200" dirty="0">
                <a:solidFill>
                  <a:srgbClr val="00419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400" dirty="0"/>
              <a:t>Spring 2025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4A8481-84D5-F745-8EBE-09F65B08EA67}"/>
              </a:ext>
            </a:extLst>
          </p:cNvPr>
          <p:cNvSpPr/>
          <p:nvPr/>
        </p:nvSpPr>
        <p:spPr>
          <a:xfrm>
            <a:off x="3824686" y="3424535"/>
            <a:ext cx="50145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400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rPr>
              <a:t>Ch 7. Understanding Requirements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41C5AA-3030-1A45-87FA-8267D228F8D9}"/>
              </a:ext>
            </a:extLst>
          </p:cNvPr>
          <p:cNvSpPr txBox="1"/>
          <p:nvPr/>
        </p:nvSpPr>
        <p:spPr>
          <a:xfrm>
            <a:off x="1341690" y="358923"/>
            <a:ext cx="0" cy="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kumimoji="1" lang="ko-Kore-KR" altLang="en-US" sz="12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Non-functional Requirements (NFRs)</a:t>
            </a:r>
            <a:r>
              <a:rPr lang="en-US" altLang="ko-KR" dirty="0"/>
              <a:t> </a:t>
            </a:r>
            <a:r>
              <a:rPr lang="en-US" altLang="ko-KR" sz="2000" dirty="0"/>
              <a:t>(1/2)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ko-KR" sz="2400" dirty="0"/>
              <a:t>NFRs are not directly concerned with the specific services delivered by the system to its users</a:t>
            </a:r>
          </a:p>
          <a:p>
            <a:pPr>
              <a:lnSpc>
                <a:spcPct val="110000"/>
              </a:lnSpc>
            </a:pPr>
            <a:r>
              <a:rPr lang="en-US" altLang="ko-KR" sz="2400" dirty="0"/>
              <a:t>NFRs include emergent system </a:t>
            </a:r>
            <a:r>
              <a:rPr lang="en-US" altLang="ko-KR" sz="2400" u="sng" dirty="0"/>
              <a:t>properties</a:t>
            </a:r>
            <a:r>
              <a:rPr lang="en-US" altLang="ko-KR" sz="2400" dirty="0"/>
              <a:t> such as reliability, response time, and store occupancy</a:t>
            </a:r>
          </a:p>
          <a:p>
            <a:pPr>
              <a:lnSpc>
                <a:spcPct val="110000"/>
              </a:lnSpc>
            </a:pPr>
            <a:r>
              <a:rPr lang="en-US" altLang="ko-KR" sz="2400" dirty="0"/>
              <a:t>NFRs include the </a:t>
            </a:r>
            <a:r>
              <a:rPr lang="en-US" altLang="ko-KR" sz="2400" u="sng" dirty="0"/>
              <a:t>constraints</a:t>
            </a:r>
            <a:r>
              <a:rPr lang="en-US" altLang="ko-KR" sz="2400" dirty="0"/>
              <a:t> on the system implementation such as the capabilities of I/O devices or the data representations used in interfaces with other systems</a:t>
            </a:r>
          </a:p>
          <a:p>
            <a:pPr>
              <a:lnSpc>
                <a:spcPct val="110000"/>
              </a:lnSpc>
            </a:pPr>
            <a:r>
              <a:rPr lang="en-US" altLang="ko-KR" sz="2400" dirty="0"/>
              <a:t>NFRs may </a:t>
            </a:r>
            <a:r>
              <a:rPr lang="en-US" altLang="ko-KR" sz="2400" u="sng" dirty="0"/>
              <a:t>affect the overall architecture</a:t>
            </a:r>
            <a:r>
              <a:rPr lang="en-US" altLang="ko-KR" sz="2400" dirty="0"/>
              <a:t> of a system rather than the individual components</a:t>
            </a:r>
          </a:p>
          <a:p>
            <a:pPr>
              <a:lnSpc>
                <a:spcPct val="110000"/>
              </a:lnSpc>
            </a:pPr>
            <a:r>
              <a:rPr lang="en-US" altLang="ko-KR" sz="2400" dirty="0"/>
              <a:t>A single NFR, such as a security requirement, may </a:t>
            </a:r>
            <a:r>
              <a:rPr lang="en-US" altLang="ko-KR" sz="2400" u="sng" dirty="0"/>
              <a:t>generate a number of related functional requirements</a:t>
            </a:r>
            <a:r>
              <a:rPr lang="en-US" altLang="ko-KR" sz="2400" dirty="0"/>
              <a:t> that define new system services that are required</a:t>
            </a:r>
          </a:p>
          <a:p>
            <a:pPr>
              <a:lnSpc>
                <a:spcPct val="110000"/>
              </a:lnSpc>
            </a:pPr>
            <a:endParaRPr lang="ko-KR" altLang="en-US" sz="24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>
                <a:solidFill>
                  <a:schemeClr val="tx2"/>
                </a:solidFill>
              </a:rPr>
              <a:pPr/>
              <a:t>10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0744200" y="6068388"/>
            <a:ext cx="9918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[Som11] 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46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Non-functional Requirements (NFRs)</a:t>
            </a:r>
            <a:r>
              <a:rPr lang="en-US" altLang="ko-KR" dirty="0"/>
              <a:t> </a:t>
            </a:r>
            <a:r>
              <a:rPr lang="en-US" altLang="ko-KR" sz="2000" dirty="0"/>
              <a:t>(2/2)</a:t>
            </a:r>
            <a:endParaRPr kumimoji="1"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>
                <a:solidFill>
                  <a:schemeClr val="tx2"/>
                </a:solidFill>
              </a:rPr>
              <a:pPr/>
              <a:t>11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30984"/>
            <a:ext cx="9144000" cy="519603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0820400" y="6027017"/>
            <a:ext cx="9918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[Som11] 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70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Classification of </a:t>
            </a:r>
            <a:r>
              <a:rPr lang="en-US" altLang="ko-KR" sz="2800"/>
              <a:t>Non-functional Requirements</a:t>
            </a:r>
            <a:r>
              <a:rPr lang="en-US" altLang="ko-KR"/>
              <a:t> </a:t>
            </a:r>
            <a:r>
              <a:rPr lang="en-US" altLang="ko-KR" sz="2000"/>
              <a:t>(1/2)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b="1" dirty="0">
                <a:solidFill>
                  <a:srgbClr val="0000CC"/>
                </a:solidFill>
                <a:latin typeface="Helvetica" charset="0"/>
              </a:rPr>
              <a:t>Product Requirements 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solidFill>
                  <a:srgbClr val="2F2A2B"/>
                </a:solidFill>
                <a:latin typeface="Helvetica" charset="0"/>
              </a:rPr>
              <a:t>Requirements that specify or constrain the </a:t>
            </a:r>
            <a:r>
              <a:rPr lang="en-US" altLang="ko-KR" u="sng" dirty="0">
                <a:solidFill>
                  <a:srgbClr val="2F2A2B"/>
                </a:solidFill>
                <a:latin typeface="Helvetica" charset="0"/>
              </a:rPr>
              <a:t>behavior of the software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solidFill>
                  <a:srgbClr val="2F2A2B"/>
                </a:solidFill>
                <a:latin typeface="Helvetica" charset="0"/>
              </a:rPr>
              <a:t>e.g., performance, reliability, security, and usability requirements</a:t>
            </a:r>
          </a:p>
          <a:p>
            <a:pPr>
              <a:lnSpc>
                <a:spcPct val="120000"/>
              </a:lnSpc>
            </a:pPr>
            <a:r>
              <a:rPr lang="en-US" altLang="ko-KR" b="1" dirty="0">
                <a:solidFill>
                  <a:srgbClr val="0000CC"/>
                </a:solidFill>
                <a:latin typeface="Helvetica" charset="0"/>
              </a:rPr>
              <a:t>Organizational Requirements 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solidFill>
                  <a:srgbClr val="2F2A2B"/>
                </a:solidFill>
                <a:latin typeface="Helvetica" charset="0"/>
              </a:rPr>
              <a:t>Broad system requirements derived from </a:t>
            </a:r>
            <a:r>
              <a:rPr lang="en-US" altLang="ko-KR" u="sng" dirty="0">
                <a:solidFill>
                  <a:srgbClr val="2F2A2B"/>
                </a:solidFill>
                <a:latin typeface="Helvetica" charset="0"/>
              </a:rPr>
              <a:t>policies and procedures</a:t>
            </a:r>
            <a:r>
              <a:rPr lang="en-US" altLang="ko-KR" dirty="0">
                <a:solidFill>
                  <a:srgbClr val="2F2A2B"/>
                </a:solidFill>
                <a:latin typeface="Helvetica" charset="0"/>
              </a:rPr>
              <a:t> in the customer’s and developer’s organization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solidFill>
                  <a:srgbClr val="2F2A2B"/>
                </a:solidFill>
                <a:latin typeface="Helvetica" charset="0"/>
              </a:rPr>
              <a:t>e.g., operational process, development process, standards, and operating environment</a:t>
            </a:r>
          </a:p>
          <a:p>
            <a:pPr>
              <a:lnSpc>
                <a:spcPct val="120000"/>
              </a:lnSpc>
            </a:pPr>
            <a:r>
              <a:rPr lang="en-US" altLang="ko-KR" b="1" dirty="0">
                <a:solidFill>
                  <a:srgbClr val="0000CC"/>
                </a:solidFill>
                <a:latin typeface="Helvetica" charset="0"/>
              </a:rPr>
              <a:t>External Requirements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solidFill>
                  <a:srgbClr val="2F2A2B"/>
                </a:solidFill>
                <a:latin typeface="Helvetica" charset="0"/>
              </a:rPr>
              <a:t>Requirements derived from factors external to the system and its development process 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solidFill>
                  <a:srgbClr val="2F2A2B"/>
                </a:solidFill>
                <a:latin typeface="Helvetica" charset="0"/>
              </a:rPr>
              <a:t>Requirements that need to be met for the system to be approved for use by a </a:t>
            </a:r>
            <a:r>
              <a:rPr lang="en-US" altLang="ko-KR" u="sng" dirty="0">
                <a:solidFill>
                  <a:srgbClr val="2F2A2B"/>
                </a:solidFill>
                <a:latin typeface="Helvetica" charset="0"/>
              </a:rPr>
              <a:t>regulator</a:t>
            </a:r>
            <a:r>
              <a:rPr lang="en-US" altLang="ko-KR" dirty="0">
                <a:solidFill>
                  <a:srgbClr val="2F2A2B"/>
                </a:solidFill>
                <a:latin typeface="Helvetica" charset="0"/>
              </a:rPr>
              <a:t> (e.g., a central bank)</a:t>
            </a:r>
          </a:p>
          <a:p>
            <a:pPr lvl="1">
              <a:lnSpc>
                <a:spcPct val="120000"/>
              </a:lnSpc>
            </a:pPr>
            <a:r>
              <a:rPr lang="en-US" altLang="ko-KR" u="sng" dirty="0">
                <a:solidFill>
                  <a:srgbClr val="2F2A2B"/>
                </a:solidFill>
                <a:latin typeface="Helvetica" charset="0"/>
              </a:rPr>
              <a:t>Legislative requirements</a:t>
            </a:r>
            <a:r>
              <a:rPr lang="en-US" altLang="ko-KR" dirty="0">
                <a:solidFill>
                  <a:srgbClr val="2F2A2B"/>
                </a:solidFill>
                <a:latin typeface="Helvetica" charset="0"/>
              </a:rPr>
              <a:t> that must be followed to ensure that the system operates within the law</a:t>
            </a:r>
          </a:p>
          <a:p>
            <a:pPr lvl="1">
              <a:lnSpc>
                <a:spcPct val="120000"/>
              </a:lnSpc>
            </a:pPr>
            <a:r>
              <a:rPr lang="en-US" altLang="ko-KR" u="sng" dirty="0">
                <a:solidFill>
                  <a:srgbClr val="2F2A2B"/>
                </a:solidFill>
                <a:latin typeface="Helvetica" charset="0"/>
              </a:rPr>
              <a:t>Ethical requirements</a:t>
            </a:r>
            <a:r>
              <a:rPr lang="en-US" altLang="ko-KR" dirty="0">
                <a:solidFill>
                  <a:srgbClr val="2F2A2B"/>
                </a:solidFill>
                <a:latin typeface="Helvetica" charset="0"/>
              </a:rPr>
              <a:t> that ensure that the system will be acceptable to its users and the general public</a:t>
            </a:r>
          </a:p>
          <a:p>
            <a:pPr>
              <a:lnSpc>
                <a:spcPct val="120000"/>
              </a:lnSpc>
            </a:pPr>
            <a:endParaRPr kumimoji="1"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>
                <a:solidFill>
                  <a:schemeClr val="tx2"/>
                </a:solidFill>
              </a:rPr>
              <a:pPr/>
              <a:t>12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0744200" y="6134993"/>
            <a:ext cx="9918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[Som11] 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86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Classification of </a:t>
            </a:r>
            <a:r>
              <a:rPr lang="en-US" altLang="ko-KR" sz="2800"/>
              <a:t>Non-functional Requirements</a:t>
            </a:r>
            <a:r>
              <a:rPr lang="en-US" altLang="ko-KR"/>
              <a:t> </a:t>
            </a:r>
            <a:r>
              <a:rPr lang="en-US" altLang="ko-KR" sz="2000"/>
              <a:t>(2/2)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882032"/>
            <a:ext cx="11055019" cy="544256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sz="2200" b="1" dirty="0">
                <a:solidFill>
                  <a:srgbClr val="0000CC"/>
                </a:solidFill>
                <a:latin typeface="Helvetica" charset="0"/>
              </a:rPr>
              <a:t>Product Requirements </a:t>
            </a:r>
          </a:p>
          <a:p>
            <a:pPr lvl="1">
              <a:lnSpc>
                <a:spcPct val="120000"/>
              </a:lnSpc>
            </a:pPr>
            <a:endParaRPr lang="en-US" altLang="ko-KR" sz="2200" dirty="0">
              <a:solidFill>
                <a:srgbClr val="2F2A2B"/>
              </a:solidFill>
              <a:latin typeface="Helvetica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2200" b="1" dirty="0">
                <a:solidFill>
                  <a:srgbClr val="0000CC"/>
                </a:solidFill>
                <a:latin typeface="Helvetica" charset="0"/>
              </a:rPr>
              <a:t>Organizational Requirements </a:t>
            </a:r>
          </a:p>
          <a:p>
            <a:pPr lvl="1">
              <a:lnSpc>
                <a:spcPct val="120000"/>
              </a:lnSpc>
            </a:pPr>
            <a:endParaRPr lang="en-US" altLang="ko-KR" sz="2200" dirty="0">
              <a:solidFill>
                <a:srgbClr val="2F2A2B"/>
              </a:solidFill>
              <a:latin typeface="Helvetica" charset="0"/>
            </a:endParaRPr>
          </a:p>
          <a:p>
            <a:pPr lvl="1">
              <a:lnSpc>
                <a:spcPct val="120000"/>
              </a:lnSpc>
            </a:pPr>
            <a:endParaRPr lang="en-US" altLang="ko-KR" sz="2200" dirty="0">
              <a:solidFill>
                <a:srgbClr val="2F2A2B"/>
              </a:solidFill>
              <a:latin typeface="Helvetica" charset="0"/>
            </a:endParaRPr>
          </a:p>
          <a:p>
            <a:pPr lvl="1">
              <a:spcBef>
                <a:spcPts val="0"/>
              </a:spcBef>
            </a:pPr>
            <a:endParaRPr lang="en-US" altLang="ko-KR" sz="2200" dirty="0">
              <a:solidFill>
                <a:srgbClr val="2F2A2B"/>
              </a:solidFill>
              <a:latin typeface="Helvetica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200" b="1" dirty="0">
                <a:solidFill>
                  <a:srgbClr val="0000CC"/>
                </a:solidFill>
                <a:latin typeface="Helvetica" charset="0"/>
              </a:rPr>
              <a:t>External Requirements</a:t>
            </a:r>
          </a:p>
          <a:p>
            <a:pPr lvl="1">
              <a:lnSpc>
                <a:spcPct val="120000"/>
              </a:lnSpc>
            </a:pPr>
            <a:endParaRPr lang="en-US" altLang="ko-KR" sz="2200" u="sng" dirty="0">
              <a:solidFill>
                <a:srgbClr val="2F2A2B"/>
              </a:solidFill>
              <a:latin typeface="Helvetica" charset="0"/>
            </a:endParaRPr>
          </a:p>
          <a:p>
            <a:pPr>
              <a:lnSpc>
                <a:spcPct val="120000"/>
              </a:lnSpc>
            </a:pPr>
            <a:endParaRPr lang="ko-KR" altLang="en-US" sz="22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>
                <a:solidFill>
                  <a:schemeClr val="tx2"/>
                </a:solidFill>
              </a:rPr>
              <a:pPr/>
              <a:t>13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9" y="1371601"/>
            <a:ext cx="8758063" cy="5333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998" y="2690080"/>
            <a:ext cx="8758063" cy="3074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0625" y="4572000"/>
            <a:ext cx="8758063" cy="3260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직사각형 10"/>
          <p:cNvSpPr/>
          <p:nvPr/>
        </p:nvSpPr>
        <p:spPr>
          <a:xfrm>
            <a:off x="10680095" y="6126901"/>
            <a:ext cx="9918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[Som11] 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Measurable Non-functional Requirements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Non-functional requirements need to be expressed as ‘testable’ or ‘measurable’ ones</a:t>
            </a:r>
          </a:p>
          <a:p>
            <a:pPr lvl="1"/>
            <a:r>
              <a:rPr lang="en-US" altLang="ko-KR" dirty="0"/>
              <a:t>e.g.,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en-US" altLang="ko-KR" sz="2400" dirty="0"/>
              <a:t>The cost of objectively verifying measurable, non-functional requirements can be very high</a:t>
            </a:r>
          </a:p>
          <a:p>
            <a:r>
              <a:rPr lang="en-US" altLang="ko-KR" sz="2400" dirty="0"/>
              <a:t>Non-functional requirements often </a:t>
            </a:r>
            <a:r>
              <a:rPr lang="en-US" altLang="ko-KR" sz="2400" u="sng" dirty="0"/>
              <a:t>conflict</a:t>
            </a:r>
            <a:r>
              <a:rPr lang="en-US" altLang="ko-KR" sz="2400" dirty="0"/>
              <a:t> and </a:t>
            </a:r>
            <a:r>
              <a:rPr lang="en-US" altLang="ko-KR" sz="2400" u="sng" dirty="0"/>
              <a:t>interact</a:t>
            </a:r>
            <a:r>
              <a:rPr lang="en-US" altLang="ko-KR" sz="2400" dirty="0"/>
              <a:t> with other functional or non-functional requirements</a:t>
            </a:r>
          </a:p>
          <a:p>
            <a:pPr lvl="1"/>
            <a:r>
              <a:rPr lang="en-US" altLang="ko-KR" sz="2000" dirty="0"/>
              <a:t>Need to </a:t>
            </a:r>
            <a:r>
              <a:rPr lang="en-US" altLang="ko-KR" sz="2000" u="sng" dirty="0"/>
              <a:t>specify the related requirements</a:t>
            </a:r>
            <a:r>
              <a:rPr lang="en-US" altLang="ko-KR" sz="2000" dirty="0"/>
              <a:t> explicitly and clearly</a:t>
            </a:r>
          </a:p>
          <a:p>
            <a:endParaRPr lang="ko-KR" altLang="en-US" sz="24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>
                <a:solidFill>
                  <a:schemeClr val="tx2"/>
                </a:solidFill>
              </a:rPr>
              <a:pPr/>
              <a:t>14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1" y="1892018"/>
            <a:ext cx="7112833" cy="5729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1" name="그룹 10"/>
          <p:cNvGrpSpPr/>
          <p:nvPr/>
        </p:nvGrpSpPr>
        <p:grpSpPr>
          <a:xfrm>
            <a:off x="2133600" y="2464923"/>
            <a:ext cx="7146032" cy="1192677"/>
            <a:chOff x="1828800" y="2477905"/>
            <a:chExt cx="7146032" cy="1192677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8800" y="2788356"/>
              <a:ext cx="7146032" cy="88222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9" name="아래쪽 화살표[D] 8"/>
            <p:cNvSpPr/>
            <p:nvPr/>
          </p:nvSpPr>
          <p:spPr>
            <a:xfrm>
              <a:off x="4928016" y="2477905"/>
              <a:ext cx="457200" cy="341495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>
              <a:solidFill>
                <a:srgbClr val="439FD3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직선 연결선[R] 11"/>
            <p:cNvCxnSpPr/>
            <p:nvPr/>
          </p:nvCxnSpPr>
          <p:spPr>
            <a:xfrm flipV="1">
              <a:off x="7139552" y="3084163"/>
              <a:ext cx="1717729" cy="129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/>
            <p:cNvCxnSpPr/>
            <p:nvPr/>
          </p:nvCxnSpPr>
          <p:spPr>
            <a:xfrm flipV="1">
              <a:off x="1914041" y="3344620"/>
              <a:ext cx="752959" cy="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/>
            <p:cNvCxnSpPr/>
            <p:nvPr/>
          </p:nvCxnSpPr>
          <p:spPr>
            <a:xfrm flipV="1">
              <a:off x="3471619" y="3609813"/>
              <a:ext cx="2167181" cy="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직사각형 13"/>
          <p:cNvSpPr/>
          <p:nvPr/>
        </p:nvSpPr>
        <p:spPr>
          <a:xfrm>
            <a:off x="10627163" y="6068388"/>
            <a:ext cx="9918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[Som11] 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361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Metrics for Specifying NFR</a:t>
            </a:r>
            <a:endParaRPr kumimoji="1"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>
                <a:solidFill>
                  <a:schemeClr val="tx2"/>
                </a:solidFill>
              </a:rPr>
              <a:pPr/>
              <a:t>15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859" y="740826"/>
            <a:ext cx="7110282" cy="581237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0578052" y="6248400"/>
            <a:ext cx="9918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[Som11] 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28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75682-3AA7-736C-C1AD-3EC742CED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58BE7-1AF6-12F9-006D-56D7E9EC7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As a Software Engineer…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A3CF45-AD3C-FB98-BABF-0092521B8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45185"/>
            <a:ext cx="10566399" cy="1821815"/>
          </a:xfrm>
        </p:spPr>
        <p:txBody>
          <a:bodyPr>
            <a:normAutofit/>
          </a:bodyPr>
          <a:lstStyle/>
          <a:p>
            <a:r>
              <a:rPr kumimoji="1" lang="en-US" altLang="ko-KR" sz="2400" dirty="0">
                <a:solidFill>
                  <a:srgbClr val="0432FF"/>
                </a:solidFill>
              </a:rPr>
              <a:t>“A smart home system where a butler robot understands the user's needs and seamlessly controls and coordinates home appliances.”</a:t>
            </a:r>
            <a:endParaRPr lang="en-US" altLang="ko-KR" sz="2400" dirty="0">
              <a:solidFill>
                <a:srgbClr val="0432FF"/>
              </a:solidFill>
            </a:endParaRPr>
          </a:p>
          <a:p>
            <a:r>
              <a:rPr lang="en-US" altLang="ko-KR" sz="2400" dirty="0"/>
              <a:t>Is this description sufficient to begin development? What additional information do you need?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2BFC3B-2E37-B57D-8185-05421D7B8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3FCAC6-E44C-43EE-AE7B-DB7EF8899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A4C993-5BCE-2669-9837-35DE82F70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2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9EEA8D-732C-DDA6-249E-C5502280EF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43" t="8696" r="26763" b="8597"/>
          <a:stretch/>
        </p:blipFill>
        <p:spPr>
          <a:xfrm>
            <a:off x="762000" y="3200400"/>
            <a:ext cx="3879333" cy="2402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LG shows off AI-powered robot butler that greets you at your door when you get home">
            <a:extLst>
              <a:ext uri="{FF2B5EF4-FFF2-40B4-BE49-F238E27FC236}">
                <a16:creationId xmlns:a16="http://schemas.microsoft.com/office/drawing/2014/main" id="{B4740E13-CB6F-87D7-E975-7A366226AB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2" r="24587"/>
          <a:stretch/>
        </p:blipFill>
        <p:spPr bwMode="auto">
          <a:xfrm flipH="1">
            <a:off x="2388441" y="4976493"/>
            <a:ext cx="521231" cy="62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1881D0-94A4-1292-7B75-ED68F514D4A7}"/>
              </a:ext>
            </a:extLst>
          </p:cNvPr>
          <p:cNvSpPr txBox="1"/>
          <p:nvPr/>
        </p:nvSpPr>
        <p:spPr>
          <a:xfrm>
            <a:off x="5475221" y="2884642"/>
            <a:ext cx="6096000" cy="2808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7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2400" b="0" i="1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charset="0"/>
                <a:cs typeface="Arial" charset="0"/>
              </a:rPr>
              <a:t>A detailed list of necessary features?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7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2400" b="0" i="1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charset="0"/>
                <a:cs typeface="Arial" charset="0"/>
              </a:rPr>
              <a:t>Quality-related requirements? – response time, accuracy, ...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7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2400" b="0" i="1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charset="0"/>
                <a:cs typeface="Arial" charset="0"/>
              </a:rPr>
              <a:t>Any environmental and technical constraints?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7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2400" i="1" dirty="0">
                <a:solidFill>
                  <a:srgbClr val="0432FF"/>
                </a:solidFill>
                <a:latin typeface="Arial" charset="0"/>
                <a:cs typeface="Arial" charset="0"/>
              </a:rPr>
              <a:t>Where can you get such information?</a:t>
            </a:r>
            <a:endParaRPr kumimoji="1" lang="en-US" altLang="ko-KR" sz="2400" b="0" i="1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32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5C0F6D-12CD-1347-ADFC-17AD98A0B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Our Goal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0A060A-64B3-F541-B73B-229CCC1F0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DFC02A-D0C8-6546-8224-2BAFDBF3E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79DC30-9E42-924E-BA93-1B6DA458F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>
                <a:solidFill>
                  <a:schemeClr val="tx2"/>
                </a:solidFill>
              </a:rPr>
              <a:pPr/>
              <a:t>3</a:t>
            </a:fld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7F5542B-91E4-1E4D-8D64-131E7264A21E}"/>
              </a:ext>
            </a:extLst>
          </p:cNvPr>
          <p:cNvGrpSpPr/>
          <p:nvPr/>
        </p:nvGrpSpPr>
        <p:grpSpPr>
          <a:xfrm>
            <a:off x="2856710" y="829094"/>
            <a:ext cx="6477000" cy="1103192"/>
            <a:chOff x="1332710" y="829094"/>
            <a:chExt cx="6477000" cy="1103192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785779C8-29AD-704C-846C-BA14063DEDA7}"/>
                </a:ext>
              </a:extLst>
            </p:cNvPr>
            <p:cNvGrpSpPr/>
            <p:nvPr/>
          </p:nvGrpSpPr>
          <p:grpSpPr>
            <a:xfrm>
              <a:off x="1332710" y="1170286"/>
              <a:ext cx="6477000" cy="762000"/>
              <a:chOff x="1143000" y="961926"/>
              <a:chExt cx="6477000" cy="762000"/>
            </a:xfrm>
          </p:grpSpPr>
          <p:sp>
            <p:nvSpPr>
              <p:cNvPr id="36" name="모서리가 둥근 직사각형 35">
                <a:extLst>
                  <a:ext uri="{FF2B5EF4-FFF2-40B4-BE49-F238E27FC236}">
                    <a16:creationId xmlns:a16="http://schemas.microsoft.com/office/drawing/2014/main" id="{A3591C1E-BB73-D945-8B27-00150D5968F4}"/>
                  </a:ext>
                </a:extLst>
              </p:cNvPr>
              <p:cNvSpPr/>
              <p:nvPr/>
            </p:nvSpPr>
            <p:spPr>
              <a:xfrm>
                <a:off x="1143000" y="961926"/>
                <a:ext cx="6477000" cy="762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rgbClr val="439FD3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ore-KR" altLang="en-US" sz="10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8" name="그래픽 7" descr="열대 장면">
                <a:extLst>
                  <a:ext uri="{FF2B5EF4-FFF2-40B4-BE49-F238E27FC236}">
                    <a16:creationId xmlns:a16="http://schemas.microsoft.com/office/drawing/2014/main" id="{D0886B0D-7C1B-1E4A-824A-CCF28A696E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9548" y="1006992"/>
                <a:ext cx="562074" cy="562074"/>
              </a:xfrm>
              <a:prstGeom prst="rect">
                <a:avLst/>
              </a:prstGeom>
            </p:spPr>
          </p:pic>
          <p:pic>
            <p:nvPicPr>
              <p:cNvPr id="10" name="그래픽 9" descr="사막 장면">
                <a:extLst>
                  <a:ext uri="{FF2B5EF4-FFF2-40B4-BE49-F238E27FC236}">
                    <a16:creationId xmlns:a16="http://schemas.microsoft.com/office/drawing/2014/main" id="{FE126178-4417-5543-ADCC-95DEC7FE09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440374" y="1037857"/>
                <a:ext cx="562074" cy="562074"/>
              </a:xfrm>
              <a:prstGeom prst="rect">
                <a:avLst/>
              </a:prstGeom>
            </p:spPr>
          </p:pic>
          <p:pic>
            <p:nvPicPr>
              <p:cNvPr id="12" name="그래픽 11" descr="나비">
                <a:extLst>
                  <a:ext uri="{FF2B5EF4-FFF2-40B4-BE49-F238E27FC236}">
                    <a16:creationId xmlns:a16="http://schemas.microsoft.com/office/drawing/2014/main" id="{61C0A049-48BF-CB4F-AEB8-28733B5E24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218009" y="1061749"/>
                <a:ext cx="562074" cy="562074"/>
              </a:xfrm>
              <a:prstGeom prst="rect">
                <a:avLst/>
              </a:prstGeom>
            </p:spPr>
          </p:pic>
          <p:pic>
            <p:nvPicPr>
              <p:cNvPr id="14" name="그래픽 13" descr="브론토사우루스">
                <a:extLst>
                  <a:ext uri="{FF2B5EF4-FFF2-40B4-BE49-F238E27FC236}">
                    <a16:creationId xmlns:a16="http://schemas.microsoft.com/office/drawing/2014/main" id="{F3B0AD80-338C-1C40-8345-3146FB9590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063345" y="1048192"/>
                <a:ext cx="562074" cy="562074"/>
              </a:xfrm>
              <a:prstGeom prst="rect">
                <a:avLst/>
              </a:prstGeom>
            </p:spPr>
          </p:pic>
          <p:pic>
            <p:nvPicPr>
              <p:cNvPr id="18" name="그래픽 17" descr="일">
                <a:extLst>
                  <a:ext uri="{FF2B5EF4-FFF2-40B4-BE49-F238E27FC236}">
                    <a16:creationId xmlns:a16="http://schemas.microsoft.com/office/drawing/2014/main" id="{0AA08660-0EEE-2C4B-A9B6-252A1743B8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168338" y="1037857"/>
                <a:ext cx="562074" cy="562074"/>
              </a:xfrm>
              <a:prstGeom prst="rect">
                <a:avLst/>
              </a:prstGeom>
            </p:spPr>
          </p:pic>
          <p:pic>
            <p:nvPicPr>
              <p:cNvPr id="20" name="그래픽 19" descr="공작">
                <a:extLst>
                  <a:ext uri="{FF2B5EF4-FFF2-40B4-BE49-F238E27FC236}">
                    <a16:creationId xmlns:a16="http://schemas.microsoft.com/office/drawing/2014/main" id="{6804F2FA-A911-9B4B-94DF-2F83568748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795893" y="1058549"/>
                <a:ext cx="562074" cy="562074"/>
              </a:xfrm>
              <a:prstGeom prst="rect">
                <a:avLst/>
              </a:prstGeom>
            </p:spPr>
          </p:pic>
          <p:pic>
            <p:nvPicPr>
              <p:cNvPr id="28" name="그래픽 27" descr="악보">
                <a:extLst>
                  <a:ext uri="{FF2B5EF4-FFF2-40B4-BE49-F238E27FC236}">
                    <a16:creationId xmlns:a16="http://schemas.microsoft.com/office/drawing/2014/main" id="{B7F0C925-5849-A246-91AF-2095EE4252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688105" y="1058549"/>
                <a:ext cx="562074" cy="562074"/>
              </a:xfrm>
              <a:prstGeom prst="rect">
                <a:avLst/>
              </a:prstGeom>
            </p:spPr>
          </p:pic>
          <p:pic>
            <p:nvPicPr>
              <p:cNvPr id="30" name="그래픽 29" descr="피자 한 판">
                <a:extLst>
                  <a:ext uri="{FF2B5EF4-FFF2-40B4-BE49-F238E27FC236}">
                    <a16:creationId xmlns:a16="http://schemas.microsoft.com/office/drawing/2014/main" id="{E293089C-4950-494E-81F2-08FA60CB85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4937432" y="1027993"/>
                <a:ext cx="562074" cy="562074"/>
              </a:xfrm>
              <a:prstGeom prst="rect">
                <a:avLst/>
              </a:prstGeom>
            </p:spPr>
          </p:pic>
          <p:pic>
            <p:nvPicPr>
              <p:cNvPr id="32" name="그래픽 31" descr="낙엽수">
                <a:extLst>
                  <a:ext uri="{FF2B5EF4-FFF2-40B4-BE49-F238E27FC236}">
                    <a16:creationId xmlns:a16="http://schemas.microsoft.com/office/drawing/2014/main" id="{E7F384F8-38F6-1D43-80ED-439492EE59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6781800" y="1038126"/>
                <a:ext cx="562074" cy="562074"/>
              </a:xfrm>
              <a:prstGeom prst="rect">
                <a:avLst/>
              </a:prstGeom>
            </p:spPr>
          </p:pic>
          <p:pic>
            <p:nvPicPr>
              <p:cNvPr id="34" name="그래픽 33" descr="별">
                <a:extLst>
                  <a:ext uri="{FF2B5EF4-FFF2-40B4-BE49-F238E27FC236}">
                    <a16:creationId xmlns:a16="http://schemas.microsoft.com/office/drawing/2014/main" id="{CA1D2F42-6B2B-134B-A5B3-C5E4D138C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5552885" y="1047558"/>
                <a:ext cx="562074" cy="562074"/>
              </a:xfrm>
              <a:prstGeom prst="rect">
                <a:avLst/>
              </a:prstGeom>
            </p:spPr>
          </p:pic>
        </p:grpSp>
        <p:sp>
          <p:nvSpPr>
            <p:cNvPr id="37" name="텍스트 상자 30">
              <a:extLst>
                <a:ext uri="{FF2B5EF4-FFF2-40B4-BE49-F238E27FC236}">
                  <a16:creationId xmlns:a16="http://schemas.microsoft.com/office/drawing/2014/main" id="{F5D8A51E-2EB0-9E4C-B22E-2594907ED5C3}"/>
                </a:ext>
              </a:extLst>
            </p:cNvPr>
            <p:cNvSpPr txBox="1"/>
            <p:nvPr/>
          </p:nvSpPr>
          <p:spPr>
            <a:xfrm>
              <a:off x="3537575" y="829094"/>
              <a:ext cx="2067270" cy="282955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>
                <a:spcBef>
                  <a:spcPts val="600"/>
                </a:spcBef>
              </a:pPr>
              <a:r>
                <a:rPr kumimoji="1" lang="en-US" altLang="ko-KR" b="1" dirty="0">
                  <a:solidFill>
                    <a:srgbClr val="0432FF"/>
                  </a:solidFill>
                  <a:latin typeface="Arial" charset="0"/>
                  <a:ea typeface="Arial" charset="0"/>
                  <a:cs typeface="Arial" charset="0"/>
                </a:rPr>
                <a:t>Customer Needs</a:t>
              </a:r>
              <a:endParaRPr kumimoji="1" lang="ko-KR" altLang="en-US" b="1" dirty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9A4BAB3-7BF7-134E-94F9-6B7D6CE42101}"/>
              </a:ext>
            </a:extLst>
          </p:cNvPr>
          <p:cNvGrpSpPr/>
          <p:nvPr/>
        </p:nvGrpSpPr>
        <p:grpSpPr>
          <a:xfrm>
            <a:off x="3355671" y="4449865"/>
            <a:ext cx="5480656" cy="2016212"/>
            <a:chOff x="1831671" y="4449865"/>
            <a:chExt cx="5480656" cy="2016212"/>
          </a:xfrm>
        </p:grpSpPr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id="{D5EF24CC-5A36-D544-96C5-4685D8321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1671" y="4449865"/>
              <a:ext cx="5480656" cy="1874735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  <a:scene3d>
              <a:camera prst="perspectiveRelaxed" fov="3900000"/>
              <a:lightRig rig="contrasting" dir="t"/>
            </a:scene3d>
            <a:sp3d contourW="12700">
              <a:contourClr>
                <a:schemeClr val="bg1">
                  <a:lumMod val="85000"/>
                </a:schemeClr>
              </a:contourClr>
            </a:sp3d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텍스트 상자 30">
              <a:extLst>
                <a:ext uri="{FF2B5EF4-FFF2-40B4-BE49-F238E27FC236}">
                  <a16:creationId xmlns:a16="http://schemas.microsoft.com/office/drawing/2014/main" id="{D8B8979B-2C67-DB42-9D90-F267CEE0F183}"/>
                </a:ext>
              </a:extLst>
            </p:cNvPr>
            <p:cNvSpPr txBox="1"/>
            <p:nvPr/>
          </p:nvSpPr>
          <p:spPr>
            <a:xfrm>
              <a:off x="3537575" y="6183122"/>
              <a:ext cx="2067270" cy="282955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>
                <a:spcBef>
                  <a:spcPts val="600"/>
                </a:spcBef>
              </a:pPr>
              <a:r>
                <a:rPr kumimoji="1" lang="en-US" altLang="ko-KR" b="1" dirty="0">
                  <a:solidFill>
                    <a:srgbClr val="0432FF"/>
                  </a:solidFill>
                  <a:latin typeface="Arial" charset="0"/>
                  <a:ea typeface="Arial" charset="0"/>
                  <a:cs typeface="Arial" charset="0"/>
                </a:rPr>
                <a:t>Software Design</a:t>
              </a:r>
              <a:endParaRPr kumimoji="1" lang="ko-KR" altLang="en-US" b="1" dirty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39" name="아래쪽 화살표[D] 38">
            <a:extLst>
              <a:ext uri="{FF2B5EF4-FFF2-40B4-BE49-F238E27FC236}">
                <a16:creationId xmlns:a16="http://schemas.microsoft.com/office/drawing/2014/main" id="{BB4828E1-B22E-FC4E-863E-D178C26D2911}"/>
              </a:ext>
            </a:extLst>
          </p:cNvPr>
          <p:cNvSpPr/>
          <p:nvPr/>
        </p:nvSpPr>
        <p:spPr>
          <a:xfrm>
            <a:off x="5590880" y="2288114"/>
            <a:ext cx="1008663" cy="2283886"/>
          </a:xfrm>
          <a:prstGeom prst="downArrow">
            <a:avLst>
              <a:gd name="adj1" fmla="val 50000"/>
              <a:gd name="adj2" fmla="val 66745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 w="6350">
            <a:solidFill>
              <a:srgbClr val="439FD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ore-KR" sz="5400" b="1" dirty="0">
                <a:solidFill>
                  <a:srgbClr val="FFFF00"/>
                </a:solidFill>
              </a:rPr>
              <a:t>?</a:t>
            </a:r>
            <a:endParaRPr kumimoji="1" lang="ko-Kore-KR" altLang="en-US" sz="5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06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/>
              <a:t>Why are requirements important?</a:t>
            </a:r>
          </a:p>
        </p:txBody>
      </p:sp>
      <p:sp>
        <p:nvSpPr>
          <p:cNvPr id="6533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latinLnBrk="0" hangingPunct="1">
              <a:spcBef>
                <a:spcPct val="50000"/>
              </a:spcBef>
            </a:pPr>
            <a:r>
              <a:rPr lang="en-US" altLang="en-US" dirty="0"/>
              <a:t>Most commonly cited causes of the challenged projects: </a:t>
            </a:r>
          </a:p>
          <a:p>
            <a:pPr lvl="1">
              <a:spcBef>
                <a:spcPts val="888"/>
              </a:spcBef>
            </a:pPr>
            <a:r>
              <a:rPr lang="en-US" altLang="ko-KR" dirty="0">
                <a:solidFill>
                  <a:srgbClr val="0000CC"/>
                </a:solidFill>
              </a:rPr>
              <a:t>L</a:t>
            </a:r>
            <a:r>
              <a:rPr lang="en-US" altLang="en-US" dirty="0">
                <a:solidFill>
                  <a:srgbClr val="0000CC"/>
                </a:solidFill>
              </a:rPr>
              <a:t>ack of user input</a:t>
            </a:r>
            <a:r>
              <a:rPr lang="en-US" altLang="en-US" dirty="0"/>
              <a:t> (13%)</a:t>
            </a:r>
          </a:p>
          <a:p>
            <a:pPr lvl="1">
              <a:spcBef>
                <a:spcPts val="888"/>
              </a:spcBef>
            </a:pPr>
            <a:r>
              <a:rPr lang="en-US" altLang="ko-KR" dirty="0">
                <a:solidFill>
                  <a:srgbClr val="0000CC"/>
                </a:solidFill>
              </a:rPr>
              <a:t>I</a:t>
            </a:r>
            <a:r>
              <a:rPr lang="en-US" altLang="en-US" dirty="0">
                <a:solidFill>
                  <a:srgbClr val="0000CC"/>
                </a:solidFill>
              </a:rPr>
              <a:t>ncomplete requirements</a:t>
            </a:r>
            <a:r>
              <a:rPr lang="en-US" altLang="en-US" dirty="0"/>
              <a:t> (12%)</a:t>
            </a:r>
          </a:p>
          <a:p>
            <a:pPr lvl="1">
              <a:spcBef>
                <a:spcPts val="888"/>
              </a:spcBef>
            </a:pPr>
            <a:r>
              <a:rPr lang="en-US" altLang="ko-KR" dirty="0">
                <a:solidFill>
                  <a:srgbClr val="0000CC"/>
                </a:solidFill>
              </a:rPr>
              <a:t>C</a:t>
            </a:r>
            <a:r>
              <a:rPr lang="en-US" altLang="en-US" dirty="0">
                <a:solidFill>
                  <a:srgbClr val="0000CC"/>
                </a:solidFill>
              </a:rPr>
              <a:t>hanging requirement</a:t>
            </a:r>
            <a:r>
              <a:rPr lang="en-US" altLang="ko-KR" dirty="0">
                <a:solidFill>
                  <a:srgbClr val="0000CC"/>
                </a:solidFill>
              </a:rPr>
              <a:t>s</a:t>
            </a:r>
            <a:r>
              <a:rPr lang="en-US" altLang="en-US" dirty="0"/>
              <a:t> (12%)</a:t>
            </a:r>
          </a:p>
          <a:p>
            <a:pPr lvl="1">
              <a:spcBef>
                <a:spcPts val="888"/>
              </a:spcBef>
            </a:pPr>
            <a:r>
              <a:rPr lang="en-US" altLang="ko-KR" dirty="0"/>
              <a:t>L</a:t>
            </a:r>
            <a:r>
              <a:rPr lang="en-US" altLang="en-US" dirty="0"/>
              <a:t>ack of technical skill (7%)</a:t>
            </a:r>
          </a:p>
          <a:p>
            <a:pPr lvl="1">
              <a:spcBef>
                <a:spcPts val="888"/>
              </a:spcBef>
            </a:pPr>
            <a:r>
              <a:rPr lang="en-US" altLang="ko-KR" dirty="0"/>
              <a:t>L</a:t>
            </a:r>
            <a:r>
              <a:rPr lang="en-US" altLang="en-US" dirty="0"/>
              <a:t>ack of resource (6%)</a:t>
            </a:r>
          </a:p>
          <a:p>
            <a:pPr lvl="1">
              <a:spcBef>
                <a:spcPts val="888"/>
              </a:spcBef>
            </a:pPr>
            <a:r>
              <a:rPr lang="en-US" altLang="ko-KR" dirty="0"/>
              <a:t>I</a:t>
            </a:r>
            <a:r>
              <a:rPr lang="en-US" altLang="en-US" dirty="0"/>
              <a:t>nadequate time (4%)</a:t>
            </a:r>
            <a:endParaRPr lang="en-US" altLang="en-US" sz="2800" dirty="0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Spring 2025</a:t>
            </a:r>
          </a:p>
        </p:txBody>
      </p:sp>
      <p:sp>
        <p:nvSpPr>
          <p:cNvPr id="6246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 algn="l">
              <a:defRPr/>
            </a:pPr>
            <a:r>
              <a:rPr lang="en-US" altLang="ko-KR"/>
              <a:t>CS30500        Copyright (c) In-Young Ko, KAIST</a:t>
            </a:r>
            <a:endParaRPr lang="en-US" altLang="ko-KR" dirty="0"/>
          </a:p>
        </p:txBody>
      </p:sp>
      <p:sp>
        <p:nvSpPr>
          <p:cNvPr id="6246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fld id="{BE5BFB2C-364C-49F2-942B-CA1CB4680DA0}" type="slidenum">
              <a:rPr lang="en-US" altLang="ko-KR"/>
              <a:pPr>
                <a:defRPr/>
              </a:pPr>
              <a:t>4</a:t>
            </a:fld>
            <a:endParaRPr lang="en-US" altLang="ko-KR"/>
          </a:p>
        </p:txBody>
      </p:sp>
      <p:sp>
        <p:nvSpPr>
          <p:cNvPr id="20486" name="Rectangle 4"/>
          <p:cNvSpPr>
            <a:spLocks noChangeArrowheads="1"/>
          </p:cNvSpPr>
          <p:nvPr/>
        </p:nvSpPr>
        <p:spPr bwMode="auto">
          <a:xfrm>
            <a:off x="838200" y="5949669"/>
            <a:ext cx="3892550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latinLnBrk="0" hangingPunct="0"/>
            <a:r>
              <a:rPr lang="en-US" altLang="en-US" sz="1200" dirty="0">
                <a:latin typeface="Arial" charset="0"/>
                <a:ea typeface="Arial" charset="0"/>
                <a:cs typeface="Arial" charset="0"/>
              </a:rPr>
              <a:t>[Standish Group International, 1994 and 2003 Surveys]</a:t>
            </a:r>
            <a:endParaRPr lang="en-US" altLang="ko-KR" sz="12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91797A-10BC-A741-B03C-465B4E08F8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918"/>
          <a:stretch/>
        </p:blipFill>
        <p:spPr>
          <a:xfrm>
            <a:off x="5926804" y="2133600"/>
            <a:ext cx="6246611" cy="436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4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 dirty="0"/>
              <a:t>What is a Requirement?</a:t>
            </a:r>
            <a:endParaRPr lang="ko-KR" altLang="en-US" dirty="0"/>
          </a:p>
        </p:txBody>
      </p:sp>
      <p:sp>
        <p:nvSpPr>
          <p:cNvPr id="21507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 </a:t>
            </a:r>
            <a:r>
              <a:rPr lang="en-US" altLang="ko-KR" dirty="0">
                <a:solidFill>
                  <a:srgbClr val="0000CC"/>
                </a:solidFill>
              </a:rPr>
              <a:t>property</a:t>
            </a:r>
            <a:r>
              <a:rPr lang="en-US" altLang="ko-KR" dirty="0"/>
              <a:t> to be met or a </a:t>
            </a:r>
            <a:r>
              <a:rPr lang="en-US" altLang="ko-KR" dirty="0">
                <a:solidFill>
                  <a:srgbClr val="0000CC"/>
                </a:solidFill>
              </a:rPr>
              <a:t>service</a:t>
            </a:r>
            <a:r>
              <a:rPr lang="en-US" altLang="ko-KR" dirty="0"/>
              <a:t> to be provided </a:t>
            </a:r>
            <a:r>
              <a:rPr lang="en-US" altLang="ko-KR" u="sng" dirty="0"/>
              <a:t>by a system</a:t>
            </a:r>
          </a:p>
          <a:p>
            <a:pPr>
              <a:spcBef>
                <a:spcPts val="1800"/>
              </a:spcBef>
            </a:pPr>
            <a:r>
              <a:rPr lang="en-US" altLang="ko-KR" dirty="0"/>
              <a:t>“A </a:t>
            </a:r>
            <a:r>
              <a:rPr lang="en-US" altLang="ko-KR" dirty="0">
                <a:solidFill>
                  <a:srgbClr val="0000CC"/>
                </a:solidFill>
              </a:rPr>
              <a:t>condition</a:t>
            </a:r>
            <a:r>
              <a:rPr lang="en-US" altLang="ko-KR" dirty="0"/>
              <a:t> or </a:t>
            </a:r>
            <a:r>
              <a:rPr lang="en-US" altLang="ko-KR" dirty="0">
                <a:solidFill>
                  <a:srgbClr val="0000CC"/>
                </a:solidFill>
              </a:rPr>
              <a:t>capability</a:t>
            </a:r>
            <a:r>
              <a:rPr lang="en-US" altLang="ko-KR" dirty="0"/>
              <a:t> needed </a:t>
            </a:r>
            <a:r>
              <a:rPr lang="en-US" altLang="ko-KR" u="sng" dirty="0"/>
              <a:t>by a user</a:t>
            </a:r>
            <a:r>
              <a:rPr lang="en-US" altLang="ko-KR" dirty="0"/>
              <a:t> </a:t>
            </a:r>
            <a:r>
              <a:rPr lang="en-US" altLang="ko-KR" u="sng" dirty="0"/>
              <a:t>to solve a problem</a:t>
            </a:r>
            <a:r>
              <a:rPr lang="en-US" altLang="ko-KR" dirty="0"/>
              <a:t> or achieve an objective” </a:t>
            </a:r>
            <a:r>
              <a:rPr lang="en-US" altLang="ko-KR" sz="1800" dirty="0"/>
              <a:t>[IEEE610.12]</a:t>
            </a:r>
            <a:endParaRPr lang="en-US" altLang="ko-KR" dirty="0"/>
          </a:p>
          <a:p>
            <a:pPr>
              <a:spcBef>
                <a:spcPts val="1800"/>
              </a:spcBef>
            </a:pPr>
            <a:r>
              <a:rPr lang="en-US" altLang="ko-KR" i="1" dirty="0"/>
              <a:t>“</a:t>
            </a:r>
            <a:r>
              <a:rPr lang="en-US" altLang="ko-KR" dirty="0"/>
              <a:t>A condition or capability that must be met or possessed by a system or system component to satisfy a </a:t>
            </a:r>
            <a:r>
              <a:rPr lang="en-US" altLang="ko-KR" u="sng" dirty="0"/>
              <a:t>contract</a:t>
            </a:r>
            <a:r>
              <a:rPr lang="en-US" altLang="ko-KR" dirty="0"/>
              <a:t>, </a:t>
            </a:r>
            <a:r>
              <a:rPr lang="en-US" altLang="ko-KR" u="sng" dirty="0"/>
              <a:t>standard</a:t>
            </a:r>
            <a:r>
              <a:rPr lang="en-US" altLang="ko-KR" dirty="0"/>
              <a:t>, </a:t>
            </a:r>
            <a:r>
              <a:rPr lang="en-US" altLang="ko-KR" u="sng" dirty="0"/>
              <a:t>specification</a:t>
            </a:r>
            <a:r>
              <a:rPr lang="en-US" altLang="ko-KR" dirty="0"/>
              <a:t>, or other formally imposed documents” </a:t>
            </a:r>
            <a:r>
              <a:rPr lang="en-US" altLang="ko-KR" sz="1800" dirty="0"/>
              <a:t>[IEEE610.12]</a:t>
            </a:r>
            <a:endParaRPr lang="en-US" altLang="ko-KR" dirty="0"/>
          </a:p>
          <a:p>
            <a:pPr>
              <a:spcBef>
                <a:spcPts val="1800"/>
              </a:spcBef>
            </a:pPr>
            <a:r>
              <a:rPr lang="en-US" altLang="ko-KR" b="1" dirty="0">
                <a:solidFill>
                  <a:srgbClr val="0000CC"/>
                </a:solidFill>
              </a:rPr>
              <a:t>Requirements Engineering (RE)</a:t>
            </a:r>
            <a:r>
              <a:rPr lang="en-US" altLang="ko-KR" b="1" dirty="0"/>
              <a:t> </a:t>
            </a:r>
            <a:r>
              <a:rPr lang="en-US" altLang="ko-KR" dirty="0"/>
              <a:t>is the </a:t>
            </a:r>
            <a:r>
              <a:rPr lang="en-US" altLang="ko-KR" dirty="0">
                <a:solidFill>
                  <a:srgbClr val="0000CC"/>
                </a:solidFill>
              </a:rPr>
              <a:t>process</a:t>
            </a:r>
            <a:r>
              <a:rPr lang="en-US" altLang="ko-KR" dirty="0"/>
              <a:t> of finding out, analyzing, documenting and checking the required </a:t>
            </a:r>
            <a:r>
              <a:rPr lang="en-US" altLang="ko-KR" u="sng" dirty="0"/>
              <a:t>services</a:t>
            </a:r>
            <a:r>
              <a:rPr lang="en-US" altLang="ko-KR" dirty="0"/>
              <a:t> and </a:t>
            </a:r>
            <a:r>
              <a:rPr lang="en-US" altLang="ko-KR" u="sng" dirty="0"/>
              <a:t>constraints</a:t>
            </a:r>
            <a:r>
              <a:rPr lang="en-US" altLang="ko-KR" dirty="0"/>
              <a:t> of a system </a:t>
            </a:r>
            <a:r>
              <a:rPr lang="en-US" altLang="ko-KR" sz="1800" dirty="0"/>
              <a:t>[Som11]</a:t>
            </a:r>
            <a:r>
              <a:rPr lang="en-US" altLang="ko-KR" dirty="0"/>
              <a:t> 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Spring 2025</a:t>
            </a:r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 algn="l">
              <a:defRPr/>
            </a:pPr>
            <a:r>
              <a:rPr lang="en-US" altLang="ko-KR"/>
              <a:t>CS30500        Copyright (c) In-Young Ko, KAIST</a:t>
            </a: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fld id="{29FEC498-047C-4995-B1B0-501444395733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0807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User &amp; System Requirements </a:t>
            </a:r>
            <a:r>
              <a:rPr lang="en-US" altLang="ko-KR" sz="2000" dirty="0"/>
              <a:t>(1/2)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0000CC"/>
                </a:solidFill>
              </a:rPr>
              <a:t>User requirements</a:t>
            </a:r>
          </a:p>
          <a:p>
            <a:pPr lvl="1"/>
            <a:r>
              <a:rPr lang="en-US" altLang="ko-KR" dirty="0"/>
              <a:t>Statements of what </a:t>
            </a:r>
            <a:r>
              <a:rPr lang="en-US" altLang="ko-KR" u="sng" dirty="0"/>
              <a:t>services</a:t>
            </a:r>
            <a:r>
              <a:rPr lang="en-US" altLang="ko-KR" dirty="0"/>
              <a:t> a system is expected to provide to system users and the </a:t>
            </a:r>
            <a:r>
              <a:rPr lang="en-US" altLang="ko-KR" u="sng" dirty="0"/>
              <a:t>constraints</a:t>
            </a:r>
            <a:r>
              <a:rPr lang="en-US" altLang="ko-KR" dirty="0"/>
              <a:t> under which it must operate</a:t>
            </a:r>
          </a:p>
          <a:p>
            <a:pPr lvl="1"/>
            <a:r>
              <a:rPr lang="en-US" altLang="ko-KR" dirty="0"/>
              <a:t>Usually represented in a </a:t>
            </a:r>
            <a:r>
              <a:rPr lang="en-US" altLang="ko-KR" u="sng" dirty="0"/>
              <a:t>natural language plus diagrams</a:t>
            </a:r>
          </a:p>
          <a:p>
            <a:r>
              <a:rPr lang="en-US" altLang="ko-KR" b="1" dirty="0">
                <a:solidFill>
                  <a:srgbClr val="0000CC"/>
                </a:solidFill>
              </a:rPr>
              <a:t>System requirements</a:t>
            </a:r>
          </a:p>
          <a:p>
            <a:pPr lvl="1"/>
            <a:r>
              <a:rPr lang="en-US" altLang="ko-KR" dirty="0"/>
              <a:t>More </a:t>
            </a:r>
            <a:r>
              <a:rPr lang="en-US" altLang="ko-KR" dirty="0">
                <a:highlight>
                  <a:srgbClr val="00FF00"/>
                </a:highlight>
              </a:rPr>
              <a:t>detailed</a:t>
            </a:r>
            <a:r>
              <a:rPr lang="en-US" altLang="ko-KR" dirty="0"/>
              <a:t> descriptions of a software system’s </a:t>
            </a:r>
            <a:r>
              <a:rPr lang="en-US" altLang="ko-KR" u="sng" dirty="0"/>
              <a:t>functions</a:t>
            </a:r>
            <a:r>
              <a:rPr lang="en-US" altLang="ko-KR" dirty="0"/>
              <a:t>, </a:t>
            </a:r>
            <a:r>
              <a:rPr lang="en-US" altLang="ko-KR" u="sng" dirty="0"/>
              <a:t>services</a:t>
            </a:r>
            <a:r>
              <a:rPr lang="en-US" altLang="ko-KR" dirty="0"/>
              <a:t>, and </a:t>
            </a:r>
            <a:r>
              <a:rPr lang="en-US" altLang="ko-KR" u="sng" dirty="0"/>
              <a:t>operational constraints</a:t>
            </a:r>
          </a:p>
          <a:p>
            <a:pPr lvl="1"/>
            <a:r>
              <a:rPr lang="en-US" altLang="ko-KR" dirty="0"/>
              <a:t>Define exactly what is to be implemented (</a:t>
            </a:r>
            <a:r>
              <a:rPr lang="en-US" altLang="ko-KR" u="sng" dirty="0"/>
              <a:t>functional specification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Usually a part of the </a:t>
            </a:r>
            <a:r>
              <a:rPr lang="en-US" altLang="ko-KR" u="sng" dirty="0"/>
              <a:t>contract</a:t>
            </a:r>
            <a:r>
              <a:rPr lang="en-US" altLang="ko-KR" dirty="0"/>
              <a:t> between the system buyer and the software developers</a:t>
            </a:r>
          </a:p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>
                <a:solidFill>
                  <a:schemeClr val="tx2"/>
                </a:solidFill>
              </a:rPr>
              <a:pPr/>
              <a:t>6</a:t>
            </a:fld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0680095" y="5774323"/>
            <a:ext cx="9918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[Som11] 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6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User &amp; System Requirements</a:t>
            </a:r>
            <a:r>
              <a:rPr lang="en-US" altLang="ko-KR" dirty="0"/>
              <a:t> </a:t>
            </a:r>
            <a:r>
              <a:rPr lang="en-US" altLang="ko-KR" sz="2000" dirty="0"/>
              <a:t>(2/2)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0000CC"/>
                </a:solidFill>
              </a:rPr>
              <a:t>User requirement definition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u="sng" dirty="0"/>
          </a:p>
          <a:p>
            <a:pPr>
              <a:spcBef>
                <a:spcPts val="750"/>
              </a:spcBef>
            </a:pPr>
            <a:r>
              <a:rPr lang="en-US" altLang="ko-KR" b="1" dirty="0">
                <a:solidFill>
                  <a:srgbClr val="0000CC"/>
                </a:solidFill>
              </a:rPr>
              <a:t>System requirements </a:t>
            </a:r>
            <a:r>
              <a:rPr lang="en-US" altLang="ko-KR" b="1" u="sng" dirty="0">
                <a:solidFill>
                  <a:srgbClr val="0000CC"/>
                </a:solidFill>
              </a:rPr>
              <a:t>specification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>
                <a:solidFill>
                  <a:schemeClr val="tx2"/>
                </a:solidFill>
              </a:rPr>
              <a:pPr/>
              <a:t>7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25970"/>
          <a:stretch/>
        </p:blipFill>
        <p:spPr>
          <a:xfrm>
            <a:off x="1676400" y="1371600"/>
            <a:ext cx="6958388" cy="100894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t="10073"/>
          <a:stretch/>
        </p:blipFill>
        <p:spPr>
          <a:xfrm>
            <a:off x="1680754" y="3276600"/>
            <a:ext cx="6954034" cy="326459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0672809" y="6068388"/>
            <a:ext cx="9918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[Som11] 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B64E3B0-D3B7-BF40-8888-041E9094828A}"/>
              </a:ext>
            </a:extLst>
          </p:cNvPr>
          <p:cNvGrpSpPr/>
          <p:nvPr/>
        </p:nvGrpSpPr>
        <p:grpSpPr>
          <a:xfrm>
            <a:off x="2214155" y="3687337"/>
            <a:ext cx="5819078" cy="2256263"/>
            <a:chOff x="1600200" y="3505200"/>
            <a:chExt cx="5819078" cy="2256263"/>
          </a:xfrm>
        </p:grpSpPr>
        <p:cxnSp>
          <p:nvCxnSpPr>
            <p:cNvPr id="11" name="직선 연결선[R] 10"/>
            <p:cNvCxnSpPr/>
            <p:nvPr/>
          </p:nvCxnSpPr>
          <p:spPr>
            <a:xfrm>
              <a:off x="1600200" y="3505200"/>
              <a:ext cx="21336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/>
            <p:cNvCxnSpPr/>
            <p:nvPr/>
          </p:nvCxnSpPr>
          <p:spPr>
            <a:xfrm>
              <a:off x="3048000" y="3733800"/>
              <a:ext cx="27432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/>
            <p:cNvCxnSpPr/>
            <p:nvPr/>
          </p:nvCxnSpPr>
          <p:spPr>
            <a:xfrm>
              <a:off x="1654097" y="4237463"/>
              <a:ext cx="4572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/>
            <p:cNvCxnSpPr/>
            <p:nvPr/>
          </p:nvCxnSpPr>
          <p:spPr>
            <a:xfrm flipV="1">
              <a:off x="7062439" y="3999571"/>
              <a:ext cx="356839" cy="371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/>
            <p:cNvCxnSpPr/>
            <p:nvPr/>
          </p:nvCxnSpPr>
          <p:spPr>
            <a:xfrm>
              <a:off x="3810000" y="4495800"/>
              <a:ext cx="12192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/>
            <p:cNvCxnSpPr/>
            <p:nvPr/>
          </p:nvCxnSpPr>
          <p:spPr>
            <a:xfrm>
              <a:off x="4488366" y="5471532"/>
              <a:ext cx="16002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[R] 22"/>
            <p:cNvCxnSpPr/>
            <p:nvPr/>
          </p:nvCxnSpPr>
          <p:spPr>
            <a:xfrm>
              <a:off x="5584902" y="5761463"/>
              <a:ext cx="149983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330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Functional &amp; Non-functional Requirements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9263" indent="-449263">
              <a:defRPr/>
            </a:pPr>
            <a:r>
              <a:rPr lang="en-US" altLang="ko-KR" b="1" dirty="0">
                <a:solidFill>
                  <a:srgbClr val="0000CC"/>
                </a:solidFill>
                <a:ea typeface="굴림" pitchFamily="50" charset="-127"/>
                <a:cs typeface="Times New Roman" pitchFamily="18" charset="0"/>
              </a:rPr>
              <a:t>Functional Requirements (FR)</a:t>
            </a:r>
            <a:endParaRPr lang="en-US" altLang="ko-KR" dirty="0">
              <a:ea typeface="굴림" pitchFamily="50" charset="-127"/>
              <a:cs typeface="Times New Roman" pitchFamily="18" charset="0"/>
            </a:endParaRPr>
          </a:p>
          <a:p>
            <a:pPr marL="849313" lvl="1" indent="-449263">
              <a:defRPr/>
            </a:pPr>
            <a:r>
              <a:rPr lang="en-US" altLang="ko-KR" dirty="0"/>
              <a:t>Statements of </a:t>
            </a:r>
            <a:r>
              <a:rPr lang="en-US" altLang="ko-KR" u="sng" dirty="0"/>
              <a:t>activities and services</a:t>
            </a:r>
            <a:r>
              <a:rPr lang="en-US" altLang="ko-KR" dirty="0"/>
              <a:t> a system must provide</a:t>
            </a:r>
          </a:p>
          <a:p>
            <a:pPr marL="849313" lvl="1" indent="-449263">
              <a:defRPr/>
            </a:pPr>
            <a:r>
              <a:rPr lang="en-US" altLang="ko-KR" dirty="0"/>
              <a:t>Descriptions about how the system react to particular </a:t>
            </a:r>
            <a:r>
              <a:rPr lang="en-US" altLang="ko-KR" u="sng" dirty="0"/>
              <a:t>inputs</a:t>
            </a:r>
            <a:r>
              <a:rPr lang="en-US" altLang="ko-KR" dirty="0"/>
              <a:t>, and how the system behave in particular </a:t>
            </a:r>
            <a:r>
              <a:rPr lang="en-US" altLang="ko-KR" u="sng" dirty="0"/>
              <a:t>situations</a:t>
            </a:r>
          </a:p>
          <a:p>
            <a:pPr marL="849313" lvl="1" indent="-449263">
              <a:defRPr/>
            </a:pPr>
            <a:r>
              <a:rPr lang="en-US" altLang="ko-KR" dirty="0">
                <a:ea typeface="굴림" pitchFamily="50" charset="-127"/>
                <a:cs typeface="Times New Roman" pitchFamily="18" charset="0"/>
              </a:rPr>
              <a:t>Descriptions about what the system </a:t>
            </a:r>
            <a:r>
              <a:rPr lang="en-US" altLang="ko-KR" u="sng" dirty="0">
                <a:ea typeface="굴림" pitchFamily="50" charset="-127"/>
                <a:cs typeface="Times New Roman" pitchFamily="18" charset="0"/>
              </a:rPr>
              <a:t>should not do</a:t>
            </a:r>
          </a:p>
          <a:p>
            <a:pPr marL="449263" indent="-449263">
              <a:spcBef>
                <a:spcPct val="50000"/>
              </a:spcBef>
              <a:defRPr/>
            </a:pPr>
            <a:r>
              <a:rPr lang="en-US" altLang="ko-KR" b="1" dirty="0">
                <a:solidFill>
                  <a:srgbClr val="0000CC"/>
                </a:solidFill>
                <a:ea typeface="굴림" pitchFamily="50" charset="-127"/>
                <a:cs typeface="Times New Roman" pitchFamily="18" charset="0"/>
              </a:rPr>
              <a:t>Non-functional Requirements (NFR)</a:t>
            </a:r>
            <a:endParaRPr lang="en-US" altLang="ko-KR" dirty="0">
              <a:ea typeface="굴림" pitchFamily="50" charset="-127"/>
              <a:cs typeface="Times New Roman" pitchFamily="18" charset="0"/>
            </a:endParaRPr>
          </a:p>
          <a:p>
            <a:pPr marL="849313" lvl="1" indent="-449263">
              <a:spcBef>
                <a:spcPct val="50000"/>
              </a:spcBef>
              <a:defRPr/>
            </a:pPr>
            <a:r>
              <a:rPr lang="en-US" altLang="ko-KR" u="sng" dirty="0">
                <a:ea typeface="굴림" pitchFamily="50" charset="-127"/>
                <a:cs typeface="Times New Roman" pitchFamily="18" charset="0"/>
              </a:rPr>
              <a:t>Constraints</a:t>
            </a:r>
            <a:r>
              <a:rPr lang="en-US" altLang="ko-KR" dirty="0">
                <a:ea typeface="굴림" pitchFamily="50" charset="-127"/>
                <a:cs typeface="Times New Roman" pitchFamily="18" charset="0"/>
              </a:rPr>
              <a:t> on the services or functions offered by the system</a:t>
            </a:r>
          </a:p>
          <a:p>
            <a:pPr marL="849313" lvl="1" indent="-449263">
              <a:spcBef>
                <a:spcPct val="50000"/>
              </a:spcBef>
              <a:defRPr/>
            </a:pPr>
            <a:r>
              <a:rPr lang="en-US" altLang="ko-KR" dirty="0">
                <a:ea typeface="굴림" pitchFamily="50" charset="-127"/>
                <a:cs typeface="Times New Roman" pitchFamily="18" charset="0"/>
              </a:rPr>
              <a:t>Including timing constraints, constraints on the </a:t>
            </a:r>
            <a:r>
              <a:rPr lang="en-US" altLang="ko-KR" u="sng" dirty="0">
                <a:ea typeface="굴림" pitchFamily="50" charset="-127"/>
                <a:cs typeface="Times New Roman" pitchFamily="18" charset="0"/>
              </a:rPr>
              <a:t>development process</a:t>
            </a:r>
            <a:r>
              <a:rPr lang="en-US" altLang="ko-KR" dirty="0">
                <a:ea typeface="굴림" pitchFamily="50" charset="-127"/>
                <a:cs typeface="Times New Roman" pitchFamily="18" charset="0"/>
              </a:rPr>
              <a:t>, and constraints imposed by </a:t>
            </a:r>
            <a:r>
              <a:rPr lang="en-US" altLang="ko-KR" u="sng" dirty="0">
                <a:ea typeface="굴림" pitchFamily="50" charset="-127"/>
                <a:cs typeface="Times New Roman" pitchFamily="18" charset="0"/>
              </a:rPr>
              <a:t>standards</a:t>
            </a:r>
          </a:p>
          <a:p>
            <a:pPr marL="849313" lvl="1" indent="-449263">
              <a:spcBef>
                <a:spcPct val="50000"/>
              </a:spcBef>
              <a:defRPr/>
            </a:pPr>
            <a:r>
              <a:rPr lang="en-US" altLang="ko-KR" dirty="0">
                <a:ea typeface="굴림" pitchFamily="50" charset="-127"/>
                <a:cs typeface="Times New Roman" pitchFamily="18" charset="0"/>
              </a:rPr>
              <a:t>Often </a:t>
            </a:r>
            <a:r>
              <a:rPr lang="en-US" altLang="ko-KR" u="sng" dirty="0">
                <a:ea typeface="굴림" pitchFamily="50" charset="-127"/>
                <a:cs typeface="Times New Roman" pitchFamily="18" charset="0"/>
              </a:rPr>
              <a:t>apply to the system as a whole</a:t>
            </a:r>
            <a:r>
              <a:rPr lang="en-US" altLang="ko-KR" dirty="0">
                <a:ea typeface="굴림" pitchFamily="50" charset="-127"/>
                <a:cs typeface="Times New Roman" pitchFamily="18" charset="0"/>
              </a:rPr>
              <a:t>, rather than individual system features or services</a:t>
            </a:r>
          </a:p>
          <a:p>
            <a:pPr>
              <a:defRPr/>
            </a:pP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Spring 2025</a:t>
            </a:r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altLang="ko-KR"/>
              <a:t>CS30500        Copyright (c) In-Young Ko, KAIST</a:t>
            </a: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fld id="{8870B8E7-3CEB-4C00-A744-C24BD4464F88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  <p:sp>
        <p:nvSpPr>
          <p:cNvPr id="9" name="직사각형 8"/>
          <p:cNvSpPr/>
          <p:nvPr/>
        </p:nvSpPr>
        <p:spPr>
          <a:xfrm>
            <a:off x="10590590" y="5897762"/>
            <a:ext cx="9918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[Som11] 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45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Functional Requirements (FRs)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72"/>
              </a:spcBef>
            </a:pPr>
            <a:r>
              <a:rPr lang="en-US" altLang="ko-KR" dirty="0"/>
              <a:t>FRs define specific facilities to be provided by the system</a:t>
            </a:r>
          </a:p>
          <a:p>
            <a:pPr>
              <a:spcBef>
                <a:spcPts val="672"/>
              </a:spcBef>
            </a:pPr>
            <a:r>
              <a:rPr lang="en-US" altLang="ko-KR" dirty="0"/>
              <a:t>FRs should be </a:t>
            </a:r>
            <a:r>
              <a:rPr lang="en-US" altLang="ko-KR" u="sng" dirty="0"/>
              <a:t>precise</a:t>
            </a:r>
            <a:r>
              <a:rPr lang="en-US" altLang="ko-KR" dirty="0"/>
              <a:t> enough not to be ambiguous</a:t>
            </a:r>
          </a:p>
          <a:p>
            <a:pPr>
              <a:spcBef>
                <a:spcPts val="672"/>
              </a:spcBef>
            </a:pPr>
            <a:r>
              <a:rPr lang="en-US" altLang="ko-KR" dirty="0"/>
              <a:t>FRs need to be </a:t>
            </a:r>
            <a:r>
              <a:rPr lang="en-US" altLang="ko-KR" u="sng" dirty="0"/>
              <a:t>complete</a:t>
            </a:r>
            <a:r>
              <a:rPr lang="en-US" altLang="ko-KR" dirty="0"/>
              <a:t> and </a:t>
            </a:r>
            <a:r>
              <a:rPr lang="en-US" altLang="ko-KR" u="sng" dirty="0"/>
              <a:t>consistent</a:t>
            </a:r>
          </a:p>
          <a:p>
            <a:pPr>
              <a:spcBef>
                <a:spcPts val="672"/>
              </a:spcBef>
            </a:pPr>
            <a:r>
              <a:rPr lang="en-US" altLang="ko-KR" u="sng" dirty="0"/>
              <a:t>New requirements</a:t>
            </a:r>
            <a:r>
              <a:rPr lang="en-US" altLang="ko-KR" dirty="0"/>
              <a:t> have to be established and the system needs to be </a:t>
            </a:r>
            <a:r>
              <a:rPr lang="en-US" altLang="ko-KR" u="sng" dirty="0"/>
              <a:t>changed</a:t>
            </a:r>
            <a:r>
              <a:rPr lang="en-US" altLang="ko-KR" dirty="0"/>
              <a:t> according to them</a:t>
            </a:r>
          </a:p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>
                <a:solidFill>
                  <a:schemeClr val="tx2"/>
                </a:solidFill>
              </a:rPr>
              <a:pPr/>
              <a:t>9</a:t>
            </a:fld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2691172" y="3837612"/>
            <a:ext cx="6809655" cy="2410788"/>
            <a:chOff x="1600200" y="4038600"/>
            <a:chExt cx="6087616" cy="215516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0200" y="4038600"/>
              <a:ext cx="6087616" cy="1892868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3124200" y="5947547"/>
              <a:ext cx="355936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http://1stmuse.com/projects/</a:t>
              </a:r>
              <a:r>
                <a:rPr lang="en-US" altLang="ko-K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top_reasons_why_projects_fail</a:t>
              </a:r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/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0590590" y="6068388"/>
            <a:ext cx="9918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[Som11] 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B01005-A70F-CD4B-9837-9C32A5C728A5}"/>
              </a:ext>
            </a:extLst>
          </p:cNvPr>
          <p:cNvSpPr txBox="1"/>
          <p:nvPr/>
        </p:nvSpPr>
        <p:spPr>
          <a:xfrm>
            <a:off x="1677909" y="3268301"/>
            <a:ext cx="0" cy="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kumimoji="1" lang="ko-Kore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94764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s45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pFill/>
        <a:ln w="6350">
          <a:solidFill>
            <a:srgbClr val="439FD3"/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000" dirty="0" smtClean="0">
            <a:solidFill>
              <a:schemeClr val="tx1"/>
            </a:solidFill>
          </a:defRPr>
        </a:defPPr>
      </a:lstStyle>
      <a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a:style>
    </a:spDef>
    <a:lnDef>
      <a:spPr>
        <a:ln w="28575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 anchor="ctr">
        <a:noAutofit/>
      </a:bodyPr>
      <a:lstStyle>
        <a:defPPr marL="285750" indent="-285750">
          <a:spcBef>
            <a:spcPts val="600"/>
          </a:spcBef>
          <a:buFont typeface="Arial" panose="020B0604020202020204" pitchFamily="34" charset="0"/>
          <a:buChar char="•"/>
          <a:defRPr sz="1200" b="1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cs457.thmx</Template>
  <TotalTime>0</TotalTime>
  <Words>1044</Words>
  <Application>Microsoft Office PowerPoint</Application>
  <PresentationFormat>와이드스크린</PresentationFormat>
  <Paragraphs>159</Paragraphs>
  <Slides>15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굴림</vt:lpstr>
      <vt:lpstr>맑은 고딕</vt:lpstr>
      <vt:lpstr>Arial</vt:lpstr>
      <vt:lpstr>Calibri</vt:lpstr>
      <vt:lpstr>Helvetica</vt:lpstr>
      <vt:lpstr>Tahoma</vt:lpstr>
      <vt:lpstr>Wingdings</vt:lpstr>
      <vt:lpstr>cs457</vt:lpstr>
      <vt:lpstr>CS30500: Introduction to Software Engineering</vt:lpstr>
      <vt:lpstr>As a Software Engineer…</vt:lpstr>
      <vt:lpstr>Our Goal</vt:lpstr>
      <vt:lpstr>Why are requirements important?</vt:lpstr>
      <vt:lpstr>What is a Requirement?</vt:lpstr>
      <vt:lpstr>User &amp; System Requirements (1/2)</vt:lpstr>
      <vt:lpstr>User &amp; System Requirements (2/2)</vt:lpstr>
      <vt:lpstr>Functional &amp; Non-functional Requirements</vt:lpstr>
      <vt:lpstr>Functional Requirements (FRs)</vt:lpstr>
      <vt:lpstr>Non-functional Requirements (NFRs) (1/2)</vt:lpstr>
      <vt:lpstr>Non-functional Requirements (NFRs) (2/2)</vt:lpstr>
      <vt:lpstr>Classification of Non-functional Requirements (1/2)</vt:lpstr>
      <vt:lpstr>Classification of Non-functional Requirements (2/2)</vt:lpstr>
      <vt:lpstr>Measurable Non-functional Requirements</vt:lpstr>
      <vt:lpstr>Metrics for Specifying NFR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cp:lastPrinted>2018-02-26T10:09:34Z</cp:lastPrinted>
  <dcterms:created xsi:type="dcterms:W3CDTF">2008-07-23T13:45:57Z</dcterms:created>
  <dcterms:modified xsi:type="dcterms:W3CDTF">2025-10-01T03:08:10Z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TC101671251042</vt:lpwstr>
  </property>
</Properties>
</file>